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6.xml" ContentType="application/vnd.openxmlformats-officedocument.presentationml.notesSlide+xml"/>
  <Override PartName="/ppt/tags/tag62.xml" ContentType="application/vnd.openxmlformats-officedocument.presentationml.tags+xml"/>
  <Override PartName="/ppt/notesSlides/notesSlide27.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8.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9.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05.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40.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41.xml" ContentType="application/vnd.openxmlformats-officedocument.presentationml.notesSlide+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42.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43.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44.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719" r:id="rId1"/>
  </p:sldMasterIdLst>
  <p:notesMasterIdLst>
    <p:notesMasterId r:id="rId80"/>
  </p:notesMasterIdLst>
  <p:handoutMasterIdLst>
    <p:handoutMasterId r:id="rId81"/>
  </p:handoutMasterIdLst>
  <p:sldIdLst>
    <p:sldId id="326" r:id="rId2"/>
    <p:sldId id="510" r:id="rId3"/>
    <p:sldId id="388" r:id="rId4"/>
    <p:sldId id="330" r:id="rId5"/>
    <p:sldId id="351" r:id="rId6"/>
    <p:sldId id="352" r:id="rId7"/>
    <p:sldId id="458" r:id="rId8"/>
    <p:sldId id="506" r:id="rId9"/>
    <p:sldId id="507" r:id="rId10"/>
    <p:sldId id="508" r:id="rId11"/>
    <p:sldId id="387" r:id="rId12"/>
    <p:sldId id="332" r:id="rId13"/>
    <p:sldId id="281" r:id="rId14"/>
    <p:sldId id="267" r:id="rId15"/>
    <p:sldId id="509" r:id="rId16"/>
    <p:sldId id="280" r:id="rId17"/>
    <p:sldId id="488" r:id="rId18"/>
    <p:sldId id="257" r:id="rId19"/>
    <p:sldId id="318" r:id="rId20"/>
    <p:sldId id="493" r:id="rId21"/>
    <p:sldId id="513" r:id="rId22"/>
    <p:sldId id="512" r:id="rId23"/>
    <p:sldId id="277" r:id="rId24"/>
    <p:sldId id="505" r:id="rId25"/>
    <p:sldId id="411" r:id="rId26"/>
    <p:sldId id="413" r:id="rId27"/>
    <p:sldId id="378" r:id="rId28"/>
    <p:sldId id="511" r:id="rId29"/>
    <p:sldId id="515" r:id="rId30"/>
    <p:sldId id="516" r:id="rId31"/>
    <p:sldId id="517" r:id="rId32"/>
    <p:sldId id="518" r:id="rId33"/>
    <p:sldId id="304" r:id="rId34"/>
    <p:sldId id="396" r:id="rId35"/>
    <p:sldId id="272" r:id="rId36"/>
    <p:sldId id="454" r:id="rId37"/>
    <p:sldId id="492" r:id="rId38"/>
    <p:sldId id="480" r:id="rId39"/>
    <p:sldId id="495" r:id="rId40"/>
    <p:sldId id="271" r:id="rId41"/>
    <p:sldId id="463" r:id="rId42"/>
    <p:sldId id="296" r:id="rId43"/>
    <p:sldId id="496" r:id="rId44"/>
    <p:sldId id="498" r:id="rId45"/>
    <p:sldId id="497" r:id="rId46"/>
    <p:sldId id="499" r:id="rId47"/>
    <p:sldId id="489" r:id="rId48"/>
    <p:sldId id="455" r:id="rId49"/>
    <p:sldId id="484" r:id="rId50"/>
    <p:sldId id="478" r:id="rId51"/>
    <p:sldId id="471" r:id="rId52"/>
    <p:sldId id="481" r:id="rId53"/>
    <p:sldId id="491" r:id="rId54"/>
    <p:sldId id="460" r:id="rId55"/>
    <p:sldId id="464" r:id="rId56"/>
    <p:sldId id="456" r:id="rId57"/>
    <p:sldId id="466" r:id="rId58"/>
    <p:sldId id="504" r:id="rId59"/>
    <p:sldId id="461" r:id="rId60"/>
    <p:sldId id="459" r:id="rId61"/>
    <p:sldId id="300" r:id="rId62"/>
    <p:sldId id="501" r:id="rId63"/>
    <p:sldId id="503" r:id="rId64"/>
    <p:sldId id="338" r:id="rId65"/>
    <p:sldId id="432" r:id="rId66"/>
    <p:sldId id="483" r:id="rId67"/>
    <p:sldId id="428" r:id="rId68"/>
    <p:sldId id="369" r:id="rId69"/>
    <p:sldId id="500" r:id="rId70"/>
    <p:sldId id="429" r:id="rId71"/>
    <p:sldId id="305" r:id="rId72"/>
    <p:sldId id="379" r:id="rId73"/>
    <p:sldId id="453" r:id="rId74"/>
    <p:sldId id="265" r:id="rId75"/>
    <p:sldId id="474" r:id="rId76"/>
    <p:sldId id="485" r:id="rId77"/>
    <p:sldId id="486" r:id="rId78"/>
    <p:sldId id="487" r:id="rId79"/>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33" autoAdjust="0"/>
    <p:restoredTop sz="74378" autoAdjust="0"/>
  </p:normalViewPr>
  <p:slideViewPr>
    <p:cSldViewPr snapToGrid="0">
      <p:cViewPr varScale="1">
        <p:scale>
          <a:sx n="93" d="100"/>
          <a:sy n="93" d="100"/>
        </p:scale>
        <p:origin x="990" y="90"/>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varScale="1">
      <p:scale>
        <a:sx n="1" d="1"/>
        <a:sy n="1" d="1"/>
      </p:scale>
      <p:origin x="0" y="-4194"/>
    </p:cViewPr>
  </p:sorterViewPr>
  <p:notesViewPr>
    <p:cSldViewPr snapToGrid="0">
      <p:cViewPr varScale="1">
        <p:scale>
          <a:sx n="73" d="100"/>
          <a:sy n="73" d="100"/>
        </p:scale>
        <p:origin x="2890" y="86"/>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13/1/2022</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458788" y="720725"/>
            <a:ext cx="6397625" cy="3598863"/>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18</a:t>
            </a:fld>
            <a:endParaRPr lang="en-US" dirty="0"/>
          </a:p>
        </p:txBody>
      </p:sp>
      <p:sp>
        <p:nvSpPr>
          <p:cNvPr id="33794" name="Rectangle 2"/>
          <p:cNvSpPr>
            <a:spLocks noGrp="1" noRot="1" noChangeAspect="1" noChangeArrowheads="1" noTextEdit="1"/>
          </p:cNvSpPr>
          <p:nvPr>
            <p:ph type="sldImg"/>
          </p:nvPr>
        </p:nvSpPr>
        <p:spPr>
          <a:xfrm>
            <a:off x="458788" y="720725"/>
            <a:ext cx="6397625" cy="3598863"/>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See Jets &amp; Plumes lecture notes</a:t>
            </a:r>
          </a:p>
          <a:p>
            <a:r>
              <a:rPr lang="en-US" dirty="0"/>
              <a:t>https://github.com/monroews/Hydraulics/raw/master/Jets_%26_Plumes.pptx</a:t>
            </a:r>
          </a:p>
        </p:txBody>
      </p:sp>
      <p:sp>
        <p:nvSpPr>
          <p:cNvPr id="4" name="Slide Number Placeholder 3"/>
          <p:cNvSpPr>
            <a:spLocks noGrp="1"/>
          </p:cNvSpPr>
          <p:nvPr>
            <p:ph type="sldNum" sz="quarter" idx="5"/>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3670472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30</a:t>
            </a:fld>
            <a:endParaRPr lang="en-US"/>
          </a:p>
        </p:txBody>
      </p:sp>
    </p:spTree>
    <p:extLst>
      <p:ext uri="{BB962C8B-B14F-4D97-AF65-F5344CB8AC3E}">
        <p14:creationId xmlns:p14="http://schemas.microsoft.com/office/powerpoint/2010/main" val="3806512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rtl="0"/>
            <a:r>
              <a:rPr lang="en-US" sz="1300" b="1" dirty="0"/>
              <a:t>Flocculators with </a:t>
            </a:r>
            <a:r>
              <a:rPr lang="en-US" sz="1400" dirty="0"/>
              <a:t>H</a:t>
            </a:r>
            <a:r>
              <a:rPr lang="en-US" sz="1400" baseline="-25000" dirty="0"/>
              <a:t>e</a:t>
            </a:r>
            <a:r>
              <a:rPr lang="en-US" sz="1400" dirty="0"/>
              <a:t>/S</a:t>
            </a:r>
            <a:r>
              <a:rPr lang="en-US" sz="1300" b="1" dirty="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35</a:t>
            </a:fld>
            <a:endParaRPr lang="en-US"/>
          </a:p>
        </p:txBody>
      </p:sp>
      <p:sp>
        <p:nvSpPr>
          <p:cNvPr id="71682" name="Rectangle 2"/>
          <p:cNvSpPr>
            <a:spLocks noGrp="1" noRot="1" noChangeAspect="1" noChangeArrowheads="1" noTextEdit="1"/>
          </p:cNvSpPr>
          <p:nvPr>
            <p:ph type="sldImg"/>
          </p:nvPr>
        </p:nvSpPr>
        <p:spPr>
          <a:xfrm>
            <a:off x="458788" y="720725"/>
            <a:ext cx="6397625" cy="3598863"/>
          </a:xfrm>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381000" y="685800"/>
            <a:ext cx="6096000" cy="3429000"/>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want to create a straight path to </a:t>
            </a:r>
            <a:r>
              <a:rPr lang="en-US"/>
              <a:t>our</a:t>
            </a:r>
            <a:r>
              <a:rPr lang="en-US" baseline="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39</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40</a:t>
            </a:fld>
            <a:endParaRPr lang="en-US"/>
          </a:p>
        </p:txBody>
      </p:sp>
      <p:sp>
        <p:nvSpPr>
          <p:cNvPr id="69634" name="Rectangle 2"/>
          <p:cNvSpPr>
            <a:spLocks noGrp="1" noRot="1" noChangeAspect="1" noChangeArrowheads="1" noTextEdit="1"/>
          </p:cNvSpPr>
          <p:nvPr>
            <p:ph type="sldImg"/>
          </p:nvPr>
        </p:nvSpPr>
        <p:spPr>
          <a:xfrm>
            <a:off x="458788" y="720725"/>
            <a:ext cx="6397625" cy="3598863"/>
          </a:xfrm>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42</a:t>
            </a:fld>
            <a:endParaRPr lang="en-US"/>
          </a:p>
        </p:txBody>
      </p:sp>
      <p:sp>
        <p:nvSpPr>
          <p:cNvPr id="130050" name="Rectangle 2"/>
          <p:cNvSpPr>
            <a:spLocks noGrp="1" noRot="1" noChangeAspect="1" noChangeArrowheads="1" noTextEdit="1"/>
          </p:cNvSpPr>
          <p:nvPr>
            <p:ph type="sldImg"/>
          </p:nvPr>
        </p:nvSpPr>
        <p:spPr>
          <a:xfrm>
            <a:off x="458788" y="720725"/>
            <a:ext cx="6397625" cy="3598863"/>
          </a:xfrm>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Water levels</a:t>
            </a:r>
            <a:r>
              <a:rPr lang="en-US" baseline="0" dirty="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Reduce velocity</a:t>
            </a:r>
            <a:r>
              <a:rPr lang="en-US" baseline="0" dirty="0"/>
              <a:t> gradient and increase residence time! Can still achieve same total fluid deformation!</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48</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are</a:t>
            </a:r>
            <a:r>
              <a:rPr lang="en-US" baseline="0" dirty="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51</a:t>
            </a:fld>
            <a:endParaRPr lang="en-US"/>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4</a:t>
            </a:fld>
            <a:endParaRPr lang="en-US"/>
          </a:p>
        </p:txBody>
      </p:sp>
      <p:sp>
        <p:nvSpPr>
          <p:cNvPr id="152579" name="Rectangle 2"/>
          <p:cNvSpPr>
            <a:spLocks noGrp="1" noRot="1" noChangeAspect="1" noChangeArrowheads="1" noTextEdit="1"/>
          </p:cNvSpPr>
          <p:nvPr>
            <p:ph type="sldImg"/>
          </p:nvPr>
        </p:nvSpPr>
        <p:spPr>
          <a:xfrm>
            <a:off x="382588" y="685800"/>
            <a:ext cx="6094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52</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382588" y="685800"/>
            <a:ext cx="6094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59</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60</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61</a:t>
            </a:fld>
            <a:endParaRPr lang="en-US"/>
          </a:p>
        </p:txBody>
      </p:sp>
      <p:sp>
        <p:nvSpPr>
          <p:cNvPr id="140290" name="Rectangle 2"/>
          <p:cNvSpPr>
            <a:spLocks noGrp="1" noRot="1" noChangeAspect="1" noChangeArrowheads="1" noTextEdit="1"/>
          </p:cNvSpPr>
          <p:nvPr>
            <p:ph type="sldImg"/>
          </p:nvPr>
        </p:nvSpPr>
        <p:spPr>
          <a:xfrm>
            <a:off x="458788" y="720725"/>
            <a:ext cx="6397625" cy="3598863"/>
          </a:xfrm>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xfrm>
            <a:off x="458788" y="720725"/>
            <a:ext cx="6397625" cy="3598863"/>
          </a:xfrm>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65</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67</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5</a:t>
            </a:fld>
            <a:endParaRPr lang="en-US"/>
          </a:p>
        </p:txBody>
      </p:sp>
      <p:sp>
        <p:nvSpPr>
          <p:cNvPr id="175107" name="Rectangle 2"/>
          <p:cNvSpPr>
            <a:spLocks noGrp="1" noRot="1" noChangeAspect="1" noChangeArrowheads="1" noTextEdit="1"/>
          </p:cNvSpPr>
          <p:nvPr>
            <p:ph type="sldImg"/>
          </p:nvPr>
        </p:nvSpPr>
        <p:spPr>
          <a:xfrm>
            <a:off x="382588" y="685800"/>
            <a:ext cx="6094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a:p>
            <a:endParaRPr lang="en-US" dirty="0"/>
          </a:p>
          <a:p>
            <a:r>
              <a:rPr lang="en-US" dirty="0"/>
              <a:t>Why???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Lower Gt because 1)</a:t>
            </a:r>
            <a:r>
              <a:rPr lang="en-US" baseline="0" dirty="0"/>
              <a:t> more uniform </a:t>
            </a:r>
            <a:endParaRPr lang="en-US" dirty="0"/>
          </a:p>
          <a:p>
            <a:r>
              <a:rPr lang="en-US" dirty="0"/>
              <a:t>No basis</a:t>
            </a:r>
            <a:r>
              <a:rPr lang="en-US" baseline="0" dirty="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69</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73</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74</a:t>
            </a:fld>
            <a:endParaRPr lang="en-US"/>
          </a:p>
        </p:txBody>
      </p:sp>
      <p:sp>
        <p:nvSpPr>
          <p:cNvPr id="51202" name="Rectangle 2"/>
          <p:cNvSpPr>
            <a:spLocks noGrp="1" noRot="1" noChangeAspect="1" noChangeArrowheads="1" noTextEdit="1"/>
          </p:cNvSpPr>
          <p:nvPr>
            <p:ph type="sldImg"/>
          </p:nvPr>
        </p:nvSpPr>
        <p:spPr>
          <a:xfrm>
            <a:off x="458788" y="720725"/>
            <a:ext cx="6397625" cy="3598863"/>
          </a:xfrm>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0.0124 </a:t>
            </a:r>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75</a:t>
            </a:fld>
            <a:endParaRPr lang="en-US">
              <a:solidFill>
                <a:prstClr val="black"/>
              </a:solidFill>
            </a:endParaRPr>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78</a:t>
            </a:fld>
            <a:endParaRPr lang="en-US">
              <a:solidFill>
                <a:prstClr val="black"/>
              </a:solidFill>
            </a:endParaRPr>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2015</a:t>
            </a:r>
          </a:p>
          <a:p>
            <a:pPr fontAlgn="t"/>
            <a:r>
              <a:rPr lang="en-US" sz="1200" b="1" kern="1200" dirty="0">
                <a:solidFill>
                  <a:schemeClr val="tx1"/>
                </a:solidFill>
                <a:effectLst/>
                <a:latin typeface="Arial" charset="0"/>
                <a:ea typeface="+mn-ea"/>
                <a:cs typeface="+mn-cs"/>
              </a:rPr>
              <a:t>Calculate max based</a:t>
            </a:r>
            <a:r>
              <a:rPr lang="en-US" sz="1200" b="1" kern="1200" baseline="0" dirty="0">
                <a:solidFill>
                  <a:schemeClr val="tx1"/>
                </a:solidFill>
                <a:effectLst/>
                <a:latin typeface="Arial" charset="0"/>
                <a:ea typeface="+mn-ea"/>
                <a:cs typeface="+mn-cs"/>
              </a:rPr>
              <a:t> on this wake equation</a:t>
            </a:r>
          </a:p>
          <a:p>
            <a:pPr fontAlgn="t"/>
            <a:r>
              <a:rPr lang="en-US" sz="1200" b="1" kern="1200" baseline="0" dirty="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12</a:t>
            </a:fld>
            <a:endParaRPr lang="en-US"/>
          </a:p>
        </p:txBody>
      </p:sp>
      <p:sp>
        <p:nvSpPr>
          <p:cNvPr id="157699" name="Rectangle 2"/>
          <p:cNvSpPr>
            <a:spLocks noGrp="1" noRot="1" noChangeAspect="1" noChangeArrowheads="1" noTextEdit="1"/>
          </p:cNvSpPr>
          <p:nvPr>
            <p:ph type="sldImg"/>
          </p:nvPr>
        </p:nvSpPr>
        <p:spPr>
          <a:xfrm>
            <a:off x="382588" y="685800"/>
            <a:ext cx="6094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13</a:t>
            </a:fld>
            <a:endParaRPr lang="en-US"/>
          </a:p>
        </p:txBody>
      </p:sp>
      <p:sp>
        <p:nvSpPr>
          <p:cNvPr id="93186" name="Rectangle 2"/>
          <p:cNvSpPr>
            <a:spLocks noGrp="1" noRot="1" noChangeAspect="1" noChangeArrowheads="1" noTextEdit="1"/>
          </p:cNvSpPr>
          <p:nvPr>
            <p:ph type="sldImg"/>
          </p:nvPr>
        </p:nvSpPr>
        <p:spPr>
          <a:xfrm>
            <a:off x="381000" y="685800"/>
            <a:ext cx="6096000" cy="3429000"/>
          </a:xfrm>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14</a:t>
            </a:fld>
            <a:endParaRPr lang="en-US"/>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089296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13037722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10853909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1215287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34464156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7087590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67281332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hyperlink" Target="https://confluence.cornell.edu/display/cee4540/Process+Movi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3.xml"/><Relationship Id="rId7" Type="http://schemas.openxmlformats.org/officeDocument/2006/relationships/image" Target="../media/image6.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10.xml"/><Relationship Id="rId11" Type="http://schemas.openxmlformats.org/officeDocument/2006/relationships/image" Target="../media/image35.png"/><Relationship Id="rId5" Type="http://schemas.openxmlformats.org/officeDocument/2006/relationships/slideLayout" Target="../slideLayouts/slideLayout5.xml"/><Relationship Id="rId10" Type="http://schemas.openxmlformats.org/officeDocument/2006/relationships/image" Target="../media/image34.png"/><Relationship Id="rId4" Type="http://schemas.openxmlformats.org/officeDocument/2006/relationships/tags" Target="../tags/tag14.xml"/><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3.jpeg"/><Relationship Id="rId12"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5.png"/><Relationship Id="rId5" Type="http://schemas.openxmlformats.org/officeDocument/2006/relationships/image" Target="../media/image2.png"/><Relationship Id="rId10" Type="http://schemas.openxmlformats.org/officeDocument/2006/relationships/slide" Target="slide20.xml"/><Relationship Id="rId4" Type="http://schemas.openxmlformats.org/officeDocument/2006/relationships/slide" Target="slide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confluence.cornell.edu/display/AGUACLARA/Validation+Studies+for+ANSYS+Fluent+Turbulence+Model+Simulation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confluence.cornell.edu/display/AGUACLARA/Validation+Studies+for+ANSYS+Fluent+Turbulence+Model+Simulation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17.xml"/><Relationship Id="rId7" Type="http://schemas.openxmlformats.org/officeDocument/2006/relationships/image" Target="../media/image4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14.xml"/><Relationship Id="rId10" Type="http://schemas.openxmlformats.org/officeDocument/2006/relationships/image" Target="../media/image52.png"/><Relationship Id="rId4" Type="http://schemas.openxmlformats.org/officeDocument/2006/relationships/slideLayout" Target="../slideLayouts/slideLayout5.xml"/><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46.png"/><Relationship Id="rId3" Type="http://schemas.openxmlformats.org/officeDocument/2006/relationships/tags" Target="../tags/tag20.xml"/><Relationship Id="rId7" Type="http://schemas.openxmlformats.org/officeDocument/2006/relationships/notesSlide" Target="../notesSlides/notesSlide15.xml"/><Relationship Id="rId12"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Layout" Target="../slideLayouts/slideLayout2.xml"/><Relationship Id="rId11" Type="http://schemas.openxmlformats.org/officeDocument/2006/relationships/image" Target="../media/image56.png"/><Relationship Id="rId5" Type="http://schemas.openxmlformats.org/officeDocument/2006/relationships/tags" Target="../tags/tag22.xml"/><Relationship Id="rId10" Type="http://schemas.openxmlformats.org/officeDocument/2006/relationships/image" Target="../media/image55.png"/><Relationship Id="rId4" Type="http://schemas.openxmlformats.org/officeDocument/2006/relationships/tags" Target="../tags/tag21.xml"/><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1.png"/><Relationship Id="rId3" Type="http://schemas.openxmlformats.org/officeDocument/2006/relationships/tags" Target="../tags/tag25.xml"/><Relationship Id="rId7" Type="http://schemas.openxmlformats.org/officeDocument/2006/relationships/notesSlide" Target="../notesSlides/notesSlide16.xml"/><Relationship Id="rId12" Type="http://schemas.openxmlformats.org/officeDocument/2006/relationships/image" Target="../media/image60.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5.xml"/><Relationship Id="rId11" Type="http://schemas.openxmlformats.org/officeDocument/2006/relationships/image" Target="../media/image59.png"/><Relationship Id="rId5" Type="http://schemas.openxmlformats.org/officeDocument/2006/relationships/tags" Target="../tags/tag27.xml"/><Relationship Id="rId10" Type="http://schemas.openxmlformats.org/officeDocument/2006/relationships/image" Target="../media/image58.png"/><Relationship Id="rId4" Type="http://schemas.openxmlformats.org/officeDocument/2006/relationships/tags" Target="../tags/tag26.xml"/><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65.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image" Target="../media/image64.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63.png"/><Relationship Id="rId5" Type="http://schemas.openxmlformats.org/officeDocument/2006/relationships/tags" Target="../tags/tag32.xml"/><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tags" Target="../tags/tag31.xml"/><Relationship Id="rId9" Type="http://schemas.openxmlformats.org/officeDocument/2006/relationships/image" Target="../media/image52.png"/><Relationship Id="rId14" Type="http://schemas.openxmlformats.org/officeDocument/2006/relationships/image" Target="../media/image66.png"/></Relationships>
</file>

<file path=ppt/slides/_rels/slide3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37.xml"/><Relationship Id="rId7" Type="http://schemas.openxmlformats.org/officeDocument/2006/relationships/image" Target="../media/image66.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65.png"/><Relationship Id="rId5" Type="http://schemas.openxmlformats.org/officeDocument/2006/relationships/slideLayout" Target="../slideLayouts/slideLayout5.xml"/><Relationship Id="rId4" Type="http://schemas.openxmlformats.org/officeDocument/2006/relationships/tags" Target="../tags/tag38.xml"/><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Layout" Target="../slideLayouts/slideLayout5.xml"/><Relationship Id="rId7" Type="http://schemas.openxmlformats.org/officeDocument/2006/relationships/image" Target="../media/image71.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36.png"/><Relationship Id="rId5" Type="http://schemas.openxmlformats.org/officeDocument/2006/relationships/image" Target="../media/image70.png"/><Relationship Id="rId4"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43.xml"/><Relationship Id="rId7" Type="http://schemas.openxmlformats.org/officeDocument/2006/relationships/image" Target="../media/image210.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200.png"/><Relationship Id="rId11" Type="http://schemas.openxmlformats.org/officeDocument/2006/relationships/image" Target="../media/image75.png"/><Relationship Id="rId5" Type="http://schemas.openxmlformats.org/officeDocument/2006/relationships/notesSlide" Target="../notesSlides/notesSlide18.xml"/><Relationship Id="rId10" Type="http://schemas.openxmlformats.org/officeDocument/2006/relationships/image" Target="../media/image74.png"/><Relationship Id="rId4" Type="http://schemas.openxmlformats.org/officeDocument/2006/relationships/slideLayout" Target="../slideLayouts/slideLayout2.xml"/><Relationship Id="rId9" Type="http://schemas.openxmlformats.org/officeDocument/2006/relationships/image" Target="../media/image73.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46.xml"/><Relationship Id="rId7" Type="http://schemas.openxmlformats.org/officeDocument/2006/relationships/image" Target="../media/image76.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250.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49.xml"/><Relationship Id="rId7" Type="http://schemas.openxmlformats.org/officeDocument/2006/relationships/image" Target="../media/image79.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78.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53.xml"/><Relationship Id="rId7" Type="http://schemas.openxmlformats.org/officeDocument/2006/relationships/image" Target="../media/image87.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5.xml"/><Relationship Id="rId11" Type="http://schemas.openxmlformats.org/officeDocument/2006/relationships/image" Target="../media/image91.png"/><Relationship Id="rId5" Type="http://schemas.openxmlformats.org/officeDocument/2006/relationships/tags" Target="../tags/tag55.xml"/><Relationship Id="rId10" Type="http://schemas.openxmlformats.org/officeDocument/2006/relationships/image" Target="../media/image90.png"/><Relationship Id="rId4" Type="http://schemas.openxmlformats.org/officeDocument/2006/relationships/tags" Target="../tags/tag54.xml"/><Relationship Id="rId9" Type="http://schemas.openxmlformats.org/officeDocument/2006/relationships/image" Target="../media/image89.png"/></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95.png"/><Relationship Id="rId3" Type="http://schemas.openxmlformats.org/officeDocument/2006/relationships/tags" Target="../tags/tag58.xml"/><Relationship Id="rId7" Type="http://schemas.openxmlformats.org/officeDocument/2006/relationships/slideLayout" Target="../slideLayouts/slideLayout2.xml"/><Relationship Id="rId12" Type="http://schemas.openxmlformats.org/officeDocument/2006/relationships/image" Target="../media/image94.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image" Target="../media/image88.png"/><Relationship Id="rId5" Type="http://schemas.openxmlformats.org/officeDocument/2006/relationships/tags" Target="../tags/tag60.xml"/><Relationship Id="rId10" Type="http://schemas.openxmlformats.org/officeDocument/2006/relationships/image" Target="../media/image93.png"/><Relationship Id="rId4" Type="http://schemas.openxmlformats.org/officeDocument/2006/relationships/tags" Target="../tags/tag59.xml"/><Relationship Id="rId9" Type="http://schemas.openxmlformats.org/officeDocument/2006/relationships/image" Target="../media/image92.png"/><Relationship Id="rId1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2.xml"/><Relationship Id="rId5" Type="http://schemas.openxmlformats.org/officeDocument/2006/relationships/image" Target="../media/image97.png"/><Relationship Id="rId4" Type="http://schemas.openxmlformats.org/officeDocument/2006/relationships/image" Target="../media/image450.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xml"/><Relationship Id="rId7" Type="http://schemas.openxmlformats.org/officeDocument/2006/relationships/image" Target="../media/image9.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4.xml"/><Relationship Id="rId4" Type="http://schemas.openxmlformats.org/officeDocument/2006/relationships/slideLayout" Target="../slideLayouts/slideLayout2.xml"/><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00.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99.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98.png"/><Relationship Id="rId5" Type="http://schemas.openxmlformats.org/officeDocument/2006/relationships/tags" Target="../tags/tag67.xml"/><Relationship Id="rId15" Type="http://schemas.openxmlformats.org/officeDocument/2006/relationships/image" Target="../media/image102.png"/><Relationship Id="rId10" Type="http://schemas.openxmlformats.org/officeDocument/2006/relationships/image" Target="../media/image95.png"/><Relationship Id="rId4" Type="http://schemas.openxmlformats.org/officeDocument/2006/relationships/tags" Target="../tags/tag66.xml"/><Relationship Id="rId9" Type="http://schemas.openxmlformats.org/officeDocument/2006/relationships/notesSlide" Target="../notesSlides/notesSlide28.xml"/><Relationship Id="rId14" Type="http://schemas.openxmlformats.org/officeDocument/2006/relationships/image" Target="../media/image101.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94.png"/><Relationship Id="rId18" Type="http://schemas.openxmlformats.org/officeDocument/2006/relationships/image" Target="../media/image107.png"/><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image" Target="../media/image560.png"/><Relationship Id="rId17" Type="http://schemas.openxmlformats.org/officeDocument/2006/relationships/image" Target="../media/image91.png"/><Relationship Id="rId2" Type="http://schemas.openxmlformats.org/officeDocument/2006/relationships/tags" Target="../tags/tag71.xml"/><Relationship Id="rId16" Type="http://schemas.openxmlformats.org/officeDocument/2006/relationships/image" Target="../media/image106.png"/><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38.png"/><Relationship Id="rId5" Type="http://schemas.openxmlformats.org/officeDocument/2006/relationships/tags" Target="../tags/tag74.xml"/><Relationship Id="rId15" Type="http://schemas.openxmlformats.org/officeDocument/2006/relationships/image" Target="../media/image105.png"/><Relationship Id="rId10" Type="http://schemas.openxmlformats.org/officeDocument/2006/relationships/image" Target="../media/image103.png"/><Relationship Id="rId19" Type="http://schemas.openxmlformats.org/officeDocument/2006/relationships/image" Target="../media/image108.png"/><Relationship Id="rId4" Type="http://schemas.openxmlformats.org/officeDocument/2006/relationships/tags" Target="../tags/tag73.xml"/><Relationship Id="rId9" Type="http://schemas.openxmlformats.org/officeDocument/2006/relationships/notesSlide" Target="../notesSlides/notesSlide29.xml"/><Relationship Id="rId14" Type="http://schemas.openxmlformats.org/officeDocument/2006/relationships/image" Target="../media/image104.png"/></Relationships>
</file>

<file path=ppt/slides/_rels/slide5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112.png"/><Relationship Id="rId3" Type="http://schemas.openxmlformats.org/officeDocument/2006/relationships/tags" Target="../tags/tag79.xml"/><Relationship Id="rId7" Type="http://schemas.openxmlformats.org/officeDocument/2006/relationships/notesSlide" Target="../notesSlides/notesSlide30.xml"/><Relationship Id="rId12" Type="http://schemas.openxmlformats.org/officeDocument/2006/relationships/image" Target="../media/image111.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5.xml"/><Relationship Id="rId11" Type="http://schemas.openxmlformats.org/officeDocument/2006/relationships/image" Target="../media/image110.png"/><Relationship Id="rId5" Type="http://schemas.openxmlformats.org/officeDocument/2006/relationships/tags" Target="../tags/tag81.xml"/><Relationship Id="rId10" Type="http://schemas.openxmlformats.org/officeDocument/2006/relationships/image" Target="../media/image109.png"/><Relationship Id="rId4" Type="http://schemas.openxmlformats.org/officeDocument/2006/relationships/tags" Target="../tags/tag80.xml"/><Relationship Id="rId9"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07.png"/><Relationship Id="rId3" Type="http://schemas.openxmlformats.org/officeDocument/2006/relationships/tags" Target="../tags/tag84.xml"/><Relationship Id="rId7" Type="http://schemas.openxmlformats.org/officeDocument/2006/relationships/image" Target="../media/image1100.png"/><Relationship Id="rId12" Type="http://schemas.openxmlformats.org/officeDocument/2006/relationships/image" Target="../media/image118.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5.xml"/><Relationship Id="rId11" Type="http://schemas.openxmlformats.org/officeDocument/2006/relationships/image" Target="../media/image117.png"/><Relationship Id="rId5" Type="http://schemas.openxmlformats.org/officeDocument/2006/relationships/tags" Target="../tags/tag86.xml"/><Relationship Id="rId10" Type="http://schemas.openxmlformats.org/officeDocument/2006/relationships/image" Target="../media/image116.png"/><Relationship Id="rId4" Type="http://schemas.openxmlformats.org/officeDocument/2006/relationships/tags" Target="../tags/tag85.xml"/><Relationship Id="rId9" Type="http://schemas.openxmlformats.org/officeDocument/2006/relationships/image" Target="../media/image115.png"/></Relationships>
</file>

<file path=ppt/slides/_rels/slide55.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50.png"/><Relationship Id="rId13" Type="http://schemas.openxmlformats.org/officeDocument/2006/relationships/image" Target="../media/image117.png"/><Relationship Id="rId3" Type="http://schemas.openxmlformats.org/officeDocument/2006/relationships/tags" Target="../tags/tag89.xml"/><Relationship Id="rId7" Type="http://schemas.openxmlformats.org/officeDocument/2006/relationships/slideLayout" Target="../slideLayouts/slideLayout2.xml"/><Relationship Id="rId12" Type="http://schemas.openxmlformats.org/officeDocument/2006/relationships/image" Target="../media/image111.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01.png"/><Relationship Id="rId5" Type="http://schemas.openxmlformats.org/officeDocument/2006/relationships/tags" Target="../tags/tag91.xml"/><Relationship Id="rId15" Type="http://schemas.openxmlformats.org/officeDocument/2006/relationships/image" Target="../media/image118.png"/><Relationship Id="rId10" Type="http://schemas.openxmlformats.org/officeDocument/2006/relationships/image" Target="../media/image119.png"/><Relationship Id="rId4" Type="http://schemas.openxmlformats.org/officeDocument/2006/relationships/tags" Target="../tags/tag90.xml"/><Relationship Id="rId9" Type="http://schemas.openxmlformats.org/officeDocument/2006/relationships/image" Target="../media/image660.png"/><Relationship Id="rId14" Type="http://schemas.openxmlformats.org/officeDocument/2006/relationships/image" Target="../media/image120.png"/></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125.png"/><Relationship Id="rId3" Type="http://schemas.openxmlformats.org/officeDocument/2006/relationships/tags" Target="../tags/tag95.xml"/><Relationship Id="rId7" Type="http://schemas.openxmlformats.org/officeDocument/2006/relationships/slideLayout" Target="../slideLayouts/slideLayout5.xml"/><Relationship Id="rId12" Type="http://schemas.openxmlformats.org/officeDocument/2006/relationships/image" Target="../media/image124.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23.png"/><Relationship Id="rId5" Type="http://schemas.openxmlformats.org/officeDocument/2006/relationships/tags" Target="../tags/tag97.xml"/><Relationship Id="rId10" Type="http://schemas.openxmlformats.org/officeDocument/2006/relationships/image" Target="../media/image122.png"/><Relationship Id="rId4" Type="http://schemas.openxmlformats.org/officeDocument/2006/relationships/tags" Target="../tags/tag96.xml"/><Relationship Id="rId9" Type="http://schemas.openxmlformats.org/officeDocument/2006/relationships/image" Target="../media/image121.png"/><Relationship Id="rId14" Type="http://schemas.openxmlformats.org/officeDocument/2006/relationships/image" Target="../media/image126.png"/></Relationships>
</file>

<file path=ppt/slides/_rels/slide58.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1.png"/><Relationship Id="rId3" Type="http://schemas.openxmlformats.org/officeDocument/2006/relationships/tags" Target="../tags/tag101.xml"/><Relationship Id="rId7" Type="http://schemas.openxmlformats.org/officeDocument/2006/relationships/slideLayout" Target="../slideLayouts/slideLayout5.xml"/><Relationship Id="rId12" Type="http://schemas.openxmlformats.org/officeDocument/2006/relationships/image" Target="../media/image130.png"/><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image" Target="../media/image129.png"/><Relationship Id="rId5" Type="http://schemas.openxmlformats.org/officeDocument/2006/relationships/tags" Target="../tags/tag103.xml"/><Relationship Id="rId10" Type="http://schemas.openxmlformats.org/officeDocument/2006/relationships/image" Target="../media/image98.png"/><Relationship Id="rId4" Type="http://schemas.openxmlformats.org/officeDocument/2006/relationships/tags" Target="../tags/tag102.xml"/><Relationship Id="rId9"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slideLayout" Target="../slideLayouts/slideLayout5.xml"/><Relationship Id="rId1" Type="http://schemas.openxmlformats.org/officeDocument/2006/relationships/tags" Target="../tags/tag105.xml"/></Relationships>
</file>

<file path=ppt/slides/_rels/slide64.x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4.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143.png"/><Relationship Id="rId5" Type="http://schemas.openxmlformats.org/officeDocument/2006/relationships/image" Target="../media/image1170.png"/><Relationship Id="rId4" Type="http://schemas.openxmlformats.org/officeDocument/2006/relationships/notesSlide" Target="../notesSlides/notesSlide38.xml"/></Relationships>
</file>

<file path=ppt/slides/_rels/slide6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8.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slideLayout" Target="../slideLayouts/slideLayout2.xml"/><Relationship Id="rId1" Type="http://schemas.openxmlformats.org/officeDocument/2006/relationships/tags" Target="../tags/tag108.xml"/><Relationship Id="rId5" Type="http://schemas.openxmlformats.org/officeDocument/2006/relationships/image" Target="../media/image146.png"/><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4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hyperlink" Target="http://spsengineering.com/flocculator/"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72.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slideLayout" Target="../slideLayouts/slideLayout5.xml"/><Relationship Id="rId26" Type="http://schemas.openxmlformats.org/officeDocument/2006/relationships/image" Target="../media/image153.png"/><Relationship Id="rId3" Type="http://schemas.openxmlformats.org/officeDocument/2006/relationships/tags" Target="../tags/tag112.xml"/><Relationship Id="rId34" Type="http://schemas.openxmlformats.org/officeDocument/2006/relationships/image" Target="../media/image160.png"/><Relationship Id="rId7" Type="http://schemas.openxmlformats.org/officeDocument/2006/relationships/tags" Target="../tags/tag116.xml"/><Relationship Id="rId12" Type="http://schemas.openxmlformats.org/officeDocument/2006/relationships/tags" Target="../tags/tag121.xml"/><Relationship Id="rId25" Type="http://schemas.openxmlformats.org/officeDocument/2006/relationships/image" Target="../media/image152.png"/><Relationship Id="rId33" Type="http://schemas.openxmlformats.org/officeDocument/2006/relationships/image" Target="../media/image77.png"/><Relationship Id="rId2" Type="http://schemas.openxmlformats.org/officeDocument/2006/relationships/tags" Target="../tags/tag111.xml"/><Relationship Id="rId29" Type="http://schemas.openxmlformats.org/officeDocument/2006/relationships/image" Target="../media/image156.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24" Type="http://schemas.openxmlformats.org/officeDocument/2006/relationships/image" Target="../media/image151.png"/><Relationship Id="rId32" Type="http://schemas.openxmlformats.org/officeDocument/2006/relationships/image" Target="../media/image159.png"/><Relationship Id="rId5" Type="http://schemas.openxmlformats.org/officeDocument/2006/relationships/tags" Target="../tags/tag114.xml"/><Relationship Id="rId15" Type="http://schemas.openxmlformats.org/officeDocument/2006/relationships/image" Target="../media/image70.png"/><Relationship Id="rId23" Type="http://schemas.openxmlformats.org/officeDocument/2006/relationships/image" Target="../media/image320.png"/><Relationship Id="rId28" Type="http://schemas.openxmlformats.org/officeDocument/2006/relationships/image" Target="../media/image155.png"/><Relationship Id="rId10" Type="http://schemas.openxmlformats.org/officeDocument/2006/relationships/tags" Target="../tags/tag119.xml"/><Relationship Id="rId31" Type="http://schemas.openxmlformats.org/officeDocument/2006/relationships/image" Target="../media/image158.png"/><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notesSlide" Target="../notesSlides/notesSlide41.xml"/><Relationship Id="rId27" Type="http://schemas.openxmlformats.org/officeDocument/2006/relationships/image" Target="../media/image154.png"/><Relationship Id="rId30" Type="http://schemas.openxmlformats.org/officeDocument/2006/relationships/image" Target="../media/image157.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63.png"/><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image" Target="../media/image162.png"/><Relationship Id="rId2" Type="http://schemas.openxmlformats.org/officeDocument/2006/relationships/tags" Target="../tags/tag123.xml"/><Relationship Id="rId16" Type="http://schemas.openxmlformats.org/officeDocument/2006/relationships/image" Target="../media/image76.png"/><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image" Target="../media/image161.png"/><Relationship Id="rId5" Type="http://schemas.openxmlformats.org/officeDocument/2006/relationships/tags" Target="../tags/tag126.xml"/><Relationship Id="rId15" Type="http://schemas.openxmlformats.org/officeDocument/2006/relationships/image" Target="../media/image165.png"/><Relationship Id="rId10" Type="http://schemas.openxmlformats.org/officeDocument/2006/relationships/image" Target="../media/image1390.png"/><Relationship Id="rId4" Type="http://schemas.openxmlformats.org/officeDocument/2006/relationships/tags" Target="../tags/tag125.xml"/><Relationship Id="rId9" Type="http://schemas.openxmlformats.org/officeDocument/2006/relationships/notesSlide" Target="../notesSlides/notesSlide42.xml"/><Relationship Id="rId14" Type="http://schemas.openxmlformats.org/officeDocument/2006/relationships/image" Target="../media/image164.png"/></Relationships>
</file>

<file path=ppt/slides/_rels/slide74.xml.rels><?xml version="1.0" encoding="UTF-8" standalone="yes"?>
<Relationships xmlns="http://schemas.openxmlformats.org/package/2006/relationships"><Relationship Id="rId8" Type="http://schemas.openxmlformats.org/officeDocument/2006/relationships/image" Target="../media/image166.wmf"/><Relationship Id="rId13" Type="http://schemas.openxmlformats.org/officeDocument/2006/relationships/image" Target="../media/image168.png"/><Relationship Id="rId3" Type="http://schemas.openxmlformats.org/officeDocument/2006/relationships/tags" Target="../tags/tag131.xml"/><Relationship Id="rId7" Type="http://schemas.openxmlformats.org/officeDocument/2006/relationships/notesSlide" Target="../notesSlides/notesSlide43.xml"/><Relationship Id="rId12" Type="http://schemas.openxmlformats.org/officeDocument/2006/relationships/image" Target="../media/image167.png"/><Relationship Id="rId2" Type="http://schemas.openxmlformats.org/officeDocument/2006/relationships/tags" Target="../tags/tag130.xml"/><Relationship Id="rId16" Type="http://schemas.openxmlformats.org/officeDocument/2006/relationships/image" Target="../media/image76.png"/><Relationship Id="rId1" Type="http://schemas.openxmlformats.org/officeDocument/2006/relationships/tags" Target="../tags/tag129.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33.xml"/><Relationship Id="rId15" Type="http://schemas.openxmlformats.org/officeDocument/2006/relationships/image" Target="../media/image143.png"/><Relationship Id="rId10" Type="http://schemas.openxmlformats.org/officeDocument/2006/relationships/image" Target="../media/image1480.png"/><Relationship Id="rId4" Type="http://schemas.openxmlformats.org/officeDocument/2006/relationships/tags" Target="../tags/tag132.xml"/><Relationship Id="rId9" Type="http://schemas.openxmlformats.org/officeDocument/2006/relationships/image" Target="../media/image70.png"/><Relationship Id="rId14" Type="http://schemas.openxmlformats.org/officeDocument/2006/relationships/image" Target="../media/image169.png"/></Relationships>
</file>

<file path=ppt/slides/_rels/slide75.xml.rels><?xml version="1.0" encoding="UTF-8" standalone="yes"?>
<Relationships xmlns="http://schemas.openxmlformats.org/package/2006/relationships"><Relationship Id="rId8" Type="http://schemas.openxmlformats.org/officeDocument/2006/relationships/tags" Target="../tags/tag140.xml"/><Relationship Id="rId13" Type="http://schemas.openxmlformats.org/officeDocument/2006/relationships/image" Target="../media/image171.png"/><Relationship Id="rId18" Type="http://schemas.openxmlformats.org/officeDocument/2006/relationships/image" Target="../media/image176.png"/><Relationship Id="rId3" Type="http://schemas.openxmlformats.org/officeDocument/2006/relationships/tags" Target="../tags/tag135.xml"/><Relationship Id="rId7" Type="http://schemas.openxmlformats.org/officeDocument/2006/relationships/tags" Target="../tags/tag139.xml"/><Relationship Id="rId12" Type="http://schemas.openxmlformats.org/officeDocument/2006/relationships/image" Target="../media/image170.emf"/><Relationship Id="rId17" Type="http://schemas.openxmlformats.org/officeDocument/2006/relationships/image" Target="../media/image175.png"/><Relationship Id="rId2" Type="http://schemas.openxmlformats.org/officeDocument/2006/relationships/tags" Target="../tags/tag134.xml"/><Relationship Id="rId16" Type="http://schemas.openxmlformats.org/officeDocument/2006/relationships/image" Target="../media/image174.png"/><Relationship Id="rId20" Type="http://schemas.openxmlformats.org/officeDocument/2006/relationships/image" Target="../media/image178.png"/><Relationship Id="rId1" Type="http://schemas.openxmlformats.org/officeDocument/2006/relationships/vmlDrawing" Target="../drawings/vmlDrawing1.vml"/><Relationship Id="rId6" Type="http://schemas.openxmlformats.org/officeDocument/2006/relationships/tags" Target="../tags/tag138.xml"/><Relationship Id="rId11" Type="http://schemas.openxmlformats.org/officeDocument/2006/relationships/oleObject" Target="../embeddings/oleObject1.bin"/><Relationship Id="rId5" Type="http://schemas.openxmlformats.org/officeDocument/2006/relationships/tags" Target="../tags/tag137.xml"/><Relationship Id="rId15" Type="http://schemas.openxmlformats.org/officeDocument/2006/relationships/image" Target="../media/image173.png"/><Relationship Id="rId10" Type="http://schemas.openxmlformats.org/officeDocument/2006/relationships/notesSlide" Target="../notesSlides/notesSlide44.xml"/><Relationship Id="rId19" Type="http://schemas.openxmlformats.org/officeDocument/2006/relationships/image" Target="../media/image177.png"/><Relationship Id="rId4" Type="http://schemas.openxmlformats.org/officeDocument/2006/relationships/tags" Target="../tags/tag136.xml"/><Relationship Id="rId9" Type="http://schemas.openxmlformats.org/officeDocument/2006/relationships/slideLayout" Target="../slideLayouts/slideLayout5.xml"/><Relationship Id="rId14" Type="http://schemas.openxmlformats.org/officeDocument/2006/relationships/image" Target="../media/image172.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77.xml.rels><?xml version="1.0" encoding="UTF-8" standalone="yes"?>
<Relationships xmlns="http://schemas.openxmlformats.org/package/2006/relationships"><Relationship Id="rId8" Type="http://schemas.openxmlformats.org/officeDocument/2006/relationships/tags" Target="../tags/tag150.xml"/><Relationship Id="rId13" Type="http://schemas.openxmlformats.org/officeDocument/2006/relationships/image" Target="../media/image184.png"/><Relationship Id="rId18" Type="http://schemas.openxmlformats.org/officeDocument/2006/relationships/image" Target="../media/image181.png"/><Relationship Id="rId3" Type="http://schemas.openxmlformats.org/officeDocument/2006/relationships/tags" Target="../tags/tag145.xml"/><Relationship Id="rId7" Type="http://schemas.openxmlformats.org/officeDocument/2006/relationships/tags" Target="../tags/tag149.xml"/><Relationship Id="rId12" Type="http://schemas.openxmlformats.org/officeDocument/2006/relationships/image" Target="../media/image183.png"/><Relationship Id="rId17" Type="http://schemas.openxmlformats.org/officeDocument/2006/relationships/image" Target="../media/image188.png"/><Relationship Id="rId2" Type="http://schemas.openxmlformats.org/officeDocument/2006/relationships/tags" Target="../tags/tag144.xml"/><Relationship Id="rId16" Type="http://schemas.openxmlformats.org/officeDocument/2006/relationships/image" Target="../media/image187.png"/><Relationship Id="rId1" Type="http://schemas.openxmlformats.org/officeDocument/2006/relationships/tags" Target="../tags/tag143.xml"/><Relationship Id="rId6" Type="http://schemas.openxmlformats.org/officeDocument/2006/relationships/tags" Target="../tags/tag148.xml"/><Relationship Id="rId11" Type="http://schemas.openxmlformats.org/officeDocument/2006/relationships/image" Target="../media/image174.png"/><Relationship Id="rId5" Type="http://schemas.openxmlformats.org/officeDocument/2006/relationships/tags" Target="../tags/tag147.xml"/><Relationship Id="rId15" Type="http://schemas.openxmlformats.org/officeDocument/2006/relationships/image" Target="../media/image186.png"/><Relationship Id="rId10" Type="http://schemas.openxmlformats.org/officeDocument/2006/relationships/image" Target="../media/image182.png"/><Relationship Id="rId4" Type="http://schemas.openxmlformats.org/officeDocument/2006/relationships/tags" Target="../tags/tag146.xml"/><Relationship Id="rId9" Type="http://schemas.openxmlformats.org/officeDocument/2006/relationships/slideLayout" Target="../slideLayouts/slideLayout5.xml"/><Relationship Id="rId14" Type="http://schemas.openxmlformats.org/officeDocument/2006/relationships/image" Target="../media/image185.png"/></Relationships>
</file>

<file path=ppt/slides/_rels/slide78.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image" Target="../media/image171.png"/><Relationship Id="rId18" Type="http://schemas.openxmlformats.org/officeDocument/2006/relationships/image" Target="../media/image191.png"/><Relationship Id="rId3" Type="http://schemas.openxmlformats.org/officeDocument/2006/relationships/tags" Target="../tags/tag152.xml"/><Relationship Id="rId7" Type="http://schemas.openxmlformats.org/officeDocument/2006/relationships/tags" Target="../tags/tag156.xml"/><Relationship Id="rId12" Type="http://schemas.openxmlformats.org/officeDocument/2006/relationships/image" Target="../media/image170.emf"/><Relationship Id="rId17" Type="http://schemas.openxmlformats.org/officeDocument/2006/relationships/image" Target="../media/image190.png"/><Relationship Id="rId2" Type="http://schemas.openxmlformats.org/officeDocument/2006/relationships/tags" Target="../tags/tag151.xml"/><Relationship Id="rId16" Type="http://schemas.openxmlformats.org/officeDocument/2006/relationships/image" Target="../media/image189.png"/><Relationship Id="rId20" Type="http://schemas.openxmlformats.org/officeDocument/2006/relationships/image" Target="../media/image178.png"/><Relationship Id="rId1" Type="http://schemas.openxmlformats.org/officeDocument/2006/relationships/vmlDrawing" Target="../drawings/vmlDrawing2.vml"/><Relationship Id="rId6" Type="http://schemas.openxmlformats.org/officeDocument/2006/relationships/tags" Target="../tags/tag155.xml"/><Relationship Id="rId11" Type="http://schemas.openxmlformats.org/officeDocument/2006/relationships/oleObject" Target="../embeddings/oleObject2.bin"/><Relationship Id="rId5" Type="http://schemas.openxmlformats.org/officeDocument/2006/relationships/tags" Target="../tags/tag154.xml"/><Relationship Id="rId15" Type="http://schemas.openxmlformats.org/officeDocument/2006/relationships/image" Target="../media/image173.png"/><Relationship Id="rId10" Type="http://schemas.openxmlformats.org/officeDocument/2006/relationships/notesSlide" Target="../notesSlides/notesSlide45.xml"/><Relationship Id="rId19" Type="http://schemas.openxmlformats.org/officeDocument/2006/relationships/image" Target="../media/image177.png"/><Relationship Id="rId4" Type="http://schemas.openxmlformats.org/officeDocument/2006/relationships/tags" Target="../tags/tag153.xml"/><Relationship Id="rId9" Type="http://schemas.openxmlformats.org/officeDocument/2006/relationships/slideLayout" Target="../slideLayouts/slideLayout5.xml"/><Relationship Id="rId14" Type="http://schemas.openxmlformats.org/officeDocument/2006/relationships/image" Target="../media/image172.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20.png"/><Relationship Id="rId4" Type="http://schemas.openxmlformats.org/officeDocument/2006/relationships/notesSlide" Target="../notesSlides/notesSlide5.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2.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vendor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for small </a:t>
            </a:r>
            <a:r>
              <a:rPr lang="en-US" sz="2400" dirty="0" err="1"/>
              <a:t>flocculators</a:t>
            </a:r>
            <a:r>
              <a:rPr lang="en-US" sz="2400" dirty="0"/>
              <a:t> based on the fundamental physics</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202x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B889A-B010-48CC-A98E-FEBACD582C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9514C9-7677-4901-B2D3-693176056E2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755353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a:spLocks noGrp="1"/>
          </p:cNvSpPr>
          <p:nvPr>
            <p:ph type="title"/>
          </p:nvPr>
        </p:nvSpPr>
        <p:spPr>
          <a:xfrm>
            <a:off x="1275347" y="274637"/>
            <a:ext cx="10307052"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a:t>AguaClara Hydraulic Flocculation Model</a:t>
            </a:r>
            <a:endParaRPr/>
          </a:p>
        </p:txBody>
      </p:sp>
      <p:pic>
        <p:nvPicPr>
          <p:cNvPr id="265" name="Google Shape;265;p25"/>
          <p:cNvPicPr preferRelativeResize="0"/>
          <p:nvPr/>
        </p:nvPicPr>
        <p:blipFill rotWithShape="1">
          <a:blip r:embed="rId3">
            <a:alphaModFix/>
          </a:blip>
          <a:srcRect/>
          <a:stretch/>
        </p:blipFill>
        <p:spPr>
          <a:xfrm>
            <a:off x="353882" y="3826711"/>
            <a:ext cx="3125637" cy="1102020"/>
          </a:xfrm>
          <a:prstGeom prst="rect">
            <a:avLst/>
          </a:prstGeom>
          <a:noFill/>
          <a:ln>
            <a:noFill/>
          </a:ln>
        </p:spPr>
      </p:pic>
      <p:grpSp>
        <p:nvGrpSpPr>
          <p:cNvPr id="266" name="Google Shape;266;p25"/>
          <p:cNvGrpSpPr/>
          <p:nvPr/>
        </p:nvGrpSpPr>
        <p:grpSpPr>
          <a:xfrm>
            <a:off x="8665495" y="2719266"/>
            <a:ext cx="3346077" cy="1835097"/>
            <a:chOff x="6499121" y="1815595"/>
            <a:chExt cx="2509558" cy="1600177"/>
          </a:xfrm>
        </p:grpSpPr>
        <p:pic>
          <p:nvPicPr>
            <p:cNvPr id="267" name="Google Shape;267;p25" descr="MCED00214_0000[1]"/>
            <p:cNvPicPr preferRelativeResize="0"/>
            <p:nvPr/>
          </p:nvPicPr>
          <p:blipFill rotWithShape="1">
            <a:blip r:embed="rId4">
              <a:alphaModFix/>
            </a:blip>
            <a:srcRect/>
            <a:stretch/>
          </p:blipFill>
          <p:spPr>
            <a:xfrm>
              <a:off x="7128629" y="1929957"/>
              <a:ext cx="220663" cy="220662"/>
            </a:xfrm>
            <a:prstGeom prst="rect">
              <a:avLst/>
            </a:prstGeom>
            <a:noFill/>
            <a:ln>
              <a:noFill/>
            </a:ln>
          </p:spPr>
        </p:pic>
        <p:sp>
          <p:nvSpPr>
            <p:cNvPr id="268" name="Google Shape;268;p25"/>
            <p:cNvSpPr/>
            <p:nvPr/>
          </p:nvSpPr>
          <p:spPr>
            <a:xfrm>
              <a:off x="6499121" y="1815595"/>
              <a:ext cx="1411823" cy="408990"/>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spAutoFit/>
            </a:bodyPr>
            <a:lstStyle/>
            <a:p>
              <a:pPr>
                <a:spcBef>
                  <a:spcPts val="0"/>
                </a:spcBef>
                <a:spcAft>
                  <a:spcPts val="0"/>
                </a:spcAft>
              </a:pPr>
              <a:endParaRPr sz="1867">
                <a:solidFill>
                  <a:srgbClr val="000000"/>
                </a:solidFill>
                <a:latin typeface="Arial"/>
                <a:ea typeface="Arial"/>
                <a:cs typeface="Arial"/>
                <a:sym typeface="Arial"/>
              </a:endParaRPr>
            </a:p>
          </p:txBody>
        </p:sp>
        <p:pic>
          <p:nvPicPr>
            <p:cNvPr id="269" name="Google Shape;269;p25" descr="MCED00214_0000[1]"/>
            <p:cNvPicPr preferRelativeResize="0"/>
            <p:nvPr/>
          </p:nvPicPr>
          <p:blipFill rotWithShape="1">
            <a:blip r:embed="rId4">
              <a:alphaModFix/>
            </a:blip>
            <a:srcRect/>
            <a:stretch/>
          </p:blipFill>
          <p:spPr>
            <a:xfrm>
              <a:off x="8193928" y="1911893"/>
              <a:ext cx="220663" cy="220662"/>
            </a:xfrm>
            <a:prstGeom prst="rect">
              <a:avLst/>
            </a:prstGeom>
            <a:noFill/>
            <a:ln>
              <a:noFill/>
            </a:ln>
          </p:spPr>
        </p:pic>
        <p:sp>
          <p:nvSpPr>
            <p:cNvPr id="270" name="Google Shape;270;p25"/>
            <p:cNvSpPr/>
            <p:nvPr/>
          </p:nvSpPr>
          <p:spPr>
            <a:xfrm>
              <a:off x="7596856" y="1815595"/>
              <a:ext cx="1411823" cy="408990"/>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spAutoFit/>
            </a:bodyPr>
            <a:lstStyle/>
            <a:p>
              <a:pPr>
                <a:spcBef>
                  <a:spcPts val="0"/>
                </a:spcBef>
                <a:spcAft>
                  <a:spcPts val="0"/>
                </a:spcAft>
              </a:pPr>
              <a:endParaRPr sz="1867">
                <a:solidFill>
                  <a:srgbClr val="000000"/>
                </a:solidFill>
                <a:latin typeface="Arial"/>
                <a:ea typeface="Arial"/>
                <a:cs typeface="Arial"/>
                <a:sym typeface="Arial"/>
              </a:endParaRPr>
            </a:p>
          </p:txBody>
        </p:sp>
        <p:cxnSp>
          <p:nvCxnSpPr>
            <p:cNvPr id="271" name="Google Shape;271;p25"/>
            <p:cNvCxnSpPr/>
            <p:nvPr/>
          </p:nvCxnSpPr>
          <p:spPr>
            <a:xfrm>
              <a:off x="7184922" y="2162375"/>
              <a:ext cx="1095375" cy="1588"/>
            </a:xfrm>
            <a:prstGeom prst="straightConnector1">
              <a:avLst/>
            </a:prstGeom>
            <a:noFill/>
            <a:ln w="25400" cap="flat" cmpd="sng">
              <a:solidFill>
                <a:schemeClr val="accent4"/>
              </a:solidFill>
              <a:prstDash val="solid"/>
              <a:round/>
              <a:headEnd type="triangle" w="med" len="med"/>
              <a:tailEnd type="triangle" w="med" len="med"/>
            </a:ln>
          </p:spPr>
        </p:cxnSp>
        <p:cxnSp>
          <p:nvCxnSpPr>
            <p:cNvPr id="272" name="Google Shape;272;p25"/>
            <p:cNvCxnSpPr/>
            <p:nvPr/>
          </p:nvCxnSpPr>
          <p:spPr>
            <a:xfrm flipH="1" flipV="1">
              <a:off x="7732609" y="2175719"/>
              <a:ext cx="202232" cy="694315"/>
            </a:xfrm>
            <a:prstGeom prst="straightConnector1">
              <a:avLst/>
            </a:prstGeom>
            <a:noFill/>
            <a:ln w="12700" cap="flat" cmpd="sng">
              <a:solidFill>
                <a:schemeClr val="dk1"/>
              </a:solidFill>
              <a:prstDash val="solid"/>
              <a:round/>
              <a:headEnd type="none" w="sm" len="sm"/>
              <a:tailEnd type="stealth" w="med" len="med"/>
            </a:ln>
          </p:spPr>
        </p:cxnSp>
        <p:pic>
          <p:nvPicPr>
            <p:cNvPr id="273" name="Google Shape;273;p25"/>
            <p:cNvPicPr preferRelativeResize="0"/>
            <p:nvPr/>
          </p:nvPicPr>
          <p:blipFill rotWithShape="1">
            <a:blip r:embed="rId5">
              <a:alphaModFix/>
            </a:blip>
            <a:srcRect/>
            <a:stretch/>
          </p:blipFill>
          <p:spPr>
            <a:xfrm>
              <a:off x="7877716" y="2731582"/>
              <a:ext cx="857905" cy="684190"/>
            </a:xfrm>
            <a:prstGeom prst="rect">
              <a:avLst/>
            </a:prstGeom>
            <a:noFill/>
            <a:ln>
              <a:noFill/>
            </a:ln>
          </p:spPr>
        </p:pic>
      </p:grpSp>
      <p:sp>
        <p:nvSpPr>
          <p:cNvPr id="274" name="Google Shape;274;p25"/>
          <p:cNvSpPr txBox="1"/>
          <p:nvPr/>
        </p:nvSpPr>
        <p:spPr>
          <a:xfrm rot="745382">
            <a:off x="3572303" y="4811437"/>
            <a:ext cx="3847635" cy="86172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Probability that collision point is sticky</a:t>
            </a:r>
            <a:endParaRPr lang="en-US" sz="3733" dirty="0"/>
          </a:p>
        </p:txBody>
      </p:sp>
      <p:sp>
        <p:nvSpPr>
          <p:cNvPr id="275" name="Google Shape;275;p25"/>
          <p:cNvSpPr txBox="1"/>
          <p:nvPr/>
        </p:nvSpPr>
        <p:spPr>
          <a:xfrm rot="1016529">
            <a:off x="2286104" y="5373215"/>
            <a:ext cx="3928853"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Diameter of primary particles</a:t>
            </a:r>
            <a:endParaRPr lang="en-US" sz="3733" dirty="0"/>
          </a:p>
        </p:txBody>
      </p:sp>
      <p:sp>
        <p:nvSpPr>
          <p:cNvPr id="276" name="Google Shape;276;p25"/>
          <p:cNvSpPr txBox="1"/>
          <p:nvPr/>
        </p:nvSpPr>
        <p:spPr>
          <a:xfrm rot="-804807">
            <a:off x="3068560" y="2839430"/>
            <a:ext cx="543140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Initial distance between primary particles</a:t>
            </a:r>
            <a:endParaRPr lang="en-US" sz="3733" dirty="0"/>
          </a:p>
        </p:txBody>
      </p:sp>
      <p:sp>
        <p:nvSpPr>
          <p:cNvPr id="277" name="Google Shape;277;p25"/>
          <p:cNvSpPr txBox="1"/>
          <p:nvPr/>
        </p:nvSpPr>
        <p:spPr>
          <a:xfrm rot="-848532">
            <a:off x="1952140" y="2716779"/>
            <a:ext cx="5322397"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s-HN" sz="2400">
                <a:solidFill>
                  <a:srgbClr val="000000"/>
                </a:solidFill>
                <a:latin typeface="Calibri"/>
                <a:ea typeface="Calibri"/>
                <a:cs typeface="Calibri"/>
                <a:sym typeface="Calibri"/>
              </a:rPr>
              <a:t>Final distance between primary particles</a:t>
            </a:r>
            <a:endParaRPr sz="3733"/>
          </a:p>
        </p:txBody>
      </p:sp>
      <p:sp>
        <p:nvSpPr>
          <p:cNvPr id="278" name="Google Shape;278;p25"/>
          <p:cNvSpPr txBox="1"/>
          <p:nvPr/>
        </p:nvSpPr>
        <p:spPr>
          <a:xfrm rot="-2200420">
            <a:off x="-32538" y="2945274"/>
            <a:ext cx="242203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Velocity Gradient</a:t>
            </a:r>
            <a:endParaRPr lang="en-US" sz="3733" dirty="0"/>
          </a:p>
        </p:txBody>
      </p:sp>
      <p:sp>
        <p:nvSpPr>
          <p:cNvPr id="279" name="Google Shape;279;p25"/>
          <p:cNvSpPr txBox="1"/>
          <p:nvPr/>
        </p:nvSpPr>
        <p:spPr>
          <a:xfrm rot="-2200420">
            <a:off x="627695" y="2937016"/>
            <a:ext cx="2402795"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Flocculation time</a:t>
            </a:r>
            <a:endParaRPr lang="en-US" sz="3733" dirty="0"/>
          </a:p>
        </p:txBody>
      </p:sp>
      <p:pic>
        <p:nvPicPr>
          <p:cNvPr id="280" name="Google Shape;280;p25"/>
          <p:cNvPicPr preferRelativeResize="0"/>
          <p:nvPr/>
        </p:nvPicPr>
        <p:blipFill rotWithShape="1">
          <a:blip r:embed="rId6">
            <a:alphaModFix/>
          </a:blip>
          <a:srcRect/>
          <a:stretch/>
        </p:blipFill>
        <p:spPr>
          <a:xfrm>
            <a:off x="5661169" y="3517797"/>
            <a:ext cx="3772729" cy="1442008"/>
          </a:xfrm>
          <a:prstGeom prst="rect">
            <a:avLst/>
          </a:prstGeom>
          <a:noFill/>
          <a:ln w="28575" cap="flat" cmpd="sng">
            <a:solidFill>
              <a:srgbClr val="00B0F0"/>
            </a:solidFill>
            <a:prstDash val="solid"/>
            <a:round/>
            <a:headEnd type="none" w="sm" len="sm"/>
            <a:tailEnd type="none" w="sm" len="sm"/>
          </a:ln>
        </p:spPr>
      </p:pic>
      <p:sp>
        <p:nvSpPr>
          <p:cNvPr id="2" name="Rectangle 1"/>
          <p:cNvSpPr/>
          <p:nvPr/>
        </p:nvSpPr>
        <p:spPr>
          <a:xfrm>
            <a:off x="7742408" y="5532668"/>
            <a:ext cx="4614605" cy="1221168"/>
          </a:xfrm>
          <a:prstGeom prst="rect">
            <a:avLst/>
          </a:prstGeom>
        </p:spPr>
        <p:txBody>
          <a:bodyPr wrap="square">
            <a:spAutoFit/>
          </a:bodyPr>
          <a:lstStyle/>
          <a:p>
            <a:r>
              <a:rPr lang="en-US" sz="1467" u="sng" dirty="0">
                <a:solidFill>
                  <a:srgbClr val="660099"/>
                </a:solidFill>
                <a:latin typeface="Arial" panose="020B0604020202020204" pitchFamily="34" charset="0"/>
              </a:rPr>
              <a:t>A Hydrodynamic and surface coverage model capable of predicting settled effluent turbidity subsequent to hydraulic flocculation </a:t>
            </a:r>
            <a:r>
              <a:rPr lang="en-US" sz="1467" dirty="0">
                <a:solidFill>
                  <a:srgbClr val="777777"/>
                </a:solidFill>
                <a:latin typeface="Arial" panose="020B0604020202020204" pitchFamily="34" charset="0"/>
              </a:rPr>
              <a:t>WH </a:t>
            </a:r>
            <a:r>
              <a:rPr lang="en-US" sz="1467" dirty="0" err="1">
                <a:solidFill>
                  <a:srgbClr val="777777"/>
                </a:solidFill>
                <a:latin typeface="Arial" panose="020B0604020202020204" pitchFamily="34" charset="0"/>
              </a:rPr>
              <a:t>Pennock</a:t>
            </a:r>
            <a:r>
              <a:rPr lang="en-US" sz="1467" dirty="0">
                <a:solidFill>
                  <a:srgbClr val="777777"/>
                </a:solidFill>
                <a:latin typeface="Arial" panose="020B0604020202020204" pitchFamily="34" charset="0"/>
              </a:rPr>
              <a:t>, ML Weber-Shirk, LW Lion Environmental Engineering Science 35 (12), 1273-1285 (2018)</a:t>
            </a:r>
          </a:p>
        </p:txBody>
      </p:sp>
      <p:cxnSp>
        <p:nvCxnSpPr>
          <p:cNvPr id="4" name="Straight Connector 3"/>
          <p:cNvCxnSpPr/>
          <p:nvPr/>
        </p:nvCxnSpPr>
        <p:spPr>
          <a:xfrm flipV="1">
            <a:off x="2672862" y="3851942"/>
            <a:ext cx="806657" cy="3800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1"/>
                                          </p:stCondLst>
                                        </p:cTn>
                                        <p:tgtEl>
                                          <p:spTgt spid="2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documentclass{article}&#10;\usepackage{amsmath}&#10;\pagestyle{empty}&#10;\begin{document}&#10;&#10;$$Gt = \frac{3}{2} \frac{\left( \Lambda^2 - \Lambda_0^2 \right)}{k \pi d_{Clay}^2 \alpha }$$&#10;&#10;&#10;\end{document}" title="IguanaTex Bitmap Display">
            <a:extLst>
              <a:ext uri="{FF2B5EF4-FFF2-40B4-BE49-F238E27FC236}">
                <a16:creationId xmlns:a16="http://schemas.microsoft.com/office/drawing/2014/main" id="{46E7EF24-ED93-45EB-A5DE-64082C57CFBE}"/>
              </a:ext>
            </a:extLst>
          </p:cNvPr>
          <p:cNvPicPr>
            <a:picLocks noChangeAspect="1"/>
          </p:cNvPicPr>
          <p:nvPr>
            <p:custDataLst>
              <p:tags r:id="rId1"/>
            </p:custDataLst>
          </p:nvPr>
        </p:nvPicPr>
        <p:blipFill>
          <a:blip r:embed="rId8"/>
          <a:stretch>
            <a:fillRect/>
          </a:stretch>
        </p:blipFill>
        <p:spPr>
          <a:xfrm>
            <a:off x="994797" y="5298180"/>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18" name="Picture 17" descr="IguanaTex Bitmap Display&#10;&#10;\documentclass{article}&#10;\usepackage{amsmath}&#10;\pagestyle{empty}&#10;\begin{document}&#10;&#10;&#10;$$\left( \frac{\varepsilon}{\nu} \right)^\frac{1}{2}$$&#10;&#10;\end{document}">
            <a:extLst>
              <a:ext uri="{FF2B5EF4-FFF2-40B4-BE49-F238E27FC236}">
                <a16:creationId xmlns:a16="http://schemas.microsoft.com/office/drawing/2014/main" id="{A2A9A15F-C3AD-4D8B-8DB8-49D36970E4A7}"/>
              </a:ext>
            </a:extLst>
          </p:cNvPr>
          <p:cNvPicPr>
            <a:picLocks noChangeAspect="1"/>
          </p:cNvPicPr>
          <p:nvPr>
            <p:custDataLst>
              <p:tags r:id="rId3"/>
            </p:custDataLst>
          </p:nvPr>
        </p:nvPicPr>
        <p:blipFill>
          <a:blip r:embed="rId10"/>
          <a:stretch>
            <a:fillRect/>
          </a:stretch>
        </p:blipFill>
        <p:spPr>
          <a:xfrm>
            <a:off x="7323278"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Design for energy efficiency</a:t>
            </a:r>
          </a:p>
          <a:p>
            <a:r>
              <a:rPr lang="en-US" sz="2800" dirty="0"/>
              <a:t>Flocculator Design (top-down, bottom-up)</a:t>
            </a:r>
          </a:p>
          <a:p>
            <a:pPr lvl="1"/>
            <a:r>
              <a:rPr lang="en-US" sz="2400" dirty="0"/>
              <a:t>Head loss, collision potential, residence time</a:t>
            </a:r>
          </a:p>
          <a:p>
            <a:pPr lvl="1"/>
            <a:r>
              <a:rPr lang="en-US" sz="2400" dirty="0"/>
              <a:t>Geometry of a baffle space to obtain desired energy dissipation rate</a:t>
            </a:r>
          </a:p>
          <a:p>
            <a:r>
              <a:rPr lang="en-US" sz="2800" dirty="0"/>
              <a:t>Reflections</a:t>
            </a:r>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Horizontal</a:t>
            </a:r>
            <a:r>
              <a:rPr lang="en-US" dirty="0"/>
              <a:t> Flocculator for highest flows</a:t>
            </a:r>
          </a:p>
        </p:txBody>
      </p:sp>
      <p:sp>
        <p:nvSpPr>
          <p:cNvPr id="4" name="TextBox 3"/>
          <p:cNvSpPr txBox="1"/>
          <p:nvPr/>
        </p:nvSpPr>
        <p:spPr>
          <a:xfrm>
            <a:off x="8729346" y="1661557"/>
            <a:ext cx="3541354" cy="1446358"/>
          </a:xfrm>
          <a:prstGeom prst="rect">
            <a:avLst/>
          </a:prstGeom>
          <a:noFill/>
        </p:spPr>
        <p:txBody>
          <a:bodyPr wrap="none" rtlCol="0">
            <a:spAutoFit/>
          </a:bodyPr>
          <a:lstStyle/>
          <a:p>
            <a:r>
              <a:rPr lang="en-US" sz="2400" dirty="0"/>
              <a:t>10 flocculators for 20 </a:t>
            </a:r>
            <a:r>
              <a:rPr lang="en-US" sz="2400" dirty="0" err="1"/>
              <a:t>kL</a:t>
            </a:r>
            <a:r>
              <a:rPr lang="en-US" sz="2400" dirty="0"/>
              <a:t>/s </a:t>
            </a:r>
          </a:p>
          <a:p>
            <a:r>
              <a:rPr lang="en-US" sz="2133" dirty="0">
                <a:latin typeface="Calibri" panose="020F0502020204030204" pitchFamily="34" charset="0"/>
                <a:cs typeface="Calibri" panose="020F0502020204030204" pitchFamily="34" charset="0"/>
              </a:rPr>
              <a:t>Channels are 4 m deep</a:t>
            </a:r>
          </a:p>
          <a:p>
            <a:r>
              <a:rPr lang="en-US" sz="2133" dirty="0">
                <a:latin typeface="Calibri" panose="020F0502020204030204" pitchFamily="34" charset="0"/>
                <a:cs typeface="Calibri" panose="020F0502020204030204" pitchFamily="34" charset="0"/>
              </a:rPr>
              <a:t>40 cm head loss</a:t>
            </a:r>
          </a:p>
          <a:p>
            <a:endParaRPr lang="en-US" sz="2133" dirty="0">
              <a:latin typeface="Calibri" panose="020F0502020204030204" pitchFamily="34" charset="0"/>
              <a:cs typeface="Calibri" panose="020F0502020204030204" pitchFamily="34" charset="0"/>
            </a:endParaRPr>
          </a:p>
        </p:txBody>
      </p:sp>
      <p:sp>
        <p:nvSpPr>
          <p:cNvPr id="5" name="Rectangle 4"/>
          <p:cNvSpPr/>
          <p:nvPr/>
        </p:nvSpPr>
        <p:spPr>
          <a:xfrm>
            <a:off x="9212822" y="5619756"/>
            <a:ext cx="2979178" cy="1200329"/>
          </a:xfrm>
          <a:prstGeom prst="rect">
            <a:avLst/>
          </a:prstGeom>
        </p:spPr>
        <p:txBody>
          <a:bodyPr wrap="square">
            <a:spAutoFit/>
          </a:bodyPr>
          <a:lstStyle/>
          <a:p>
            <a:r>
              <a:rPr lang="en-US" sz="2400" dirty="0">
                <a:latin typeface="Helvetica Neue" panose="020B0604020202020204" charset="0"/>
              </a:rPr>
              <a:t>Cynthia Chu, Dominic Grasso, </a:t>
            </a:r>
            <a:r>
              <a:rPr lang="en-US" sz="2400" dirty="0" err="1">
                <a:latin typeface="Helvetica Neue" panose="020B0604020202020204" charset="0"/>
              </a:rPr>
              <a:t>Yitzy</a:t>
            </a:r>
            <a:r>
              <a:rPr lang="en-US" sz="2400" dirty="0">
                <a:latin typeface="Helvetica Neue" panose="020B0604020202020204" charset="0"/>
              </a:rPr>
              <a:t> Rosenberg</a:t>
            </a:r>
            <a:endParaRPr lang="en-US" sz="2400" dirty="0"/>
          </a:p>
        </p:txBody>
      </p:sp>
      <p:pic>
        <p:nvPicPr>
          <p:cNvPr id="1026" name="Picture 2" descr="https://raw.githubusercontent.com/yyr2/pics4520/master/BigOlFlocciBoi.png"/>
          <p:cNvPicPr>
            <a:picLocks noChangeAspect="1" noChangeArrowheads="1"/>
          </p:cNvPicPr>
          <p:nvPr/>
        </p:nvPicPr>
        <p:blipFill rotWithShape="1">
          <a:blip r:embed="rId2">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180929" y="1479479"/>
            <a:ext cx="10341297" cy="51300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8885429">
            <a:off x="8795283" y="4587783"/>
            <a:ext cx="1154483" cy="666786"/>
          </a:xfrm>
          <a:prstGeom prst="rect">
            <a:avLst/>
          </a:prstGeom>
          <a:solidFill>
            <a:schemeClr val="bg1"/>
          </a:solidFill>
        </p:spPr>
        <p:txBody>
          <a:bodyPr wrap="none" rtlCol="0">
            <a:spAutoFit/>
          </a:bodyPr>
          <a:lstStyle/>
          <a:p>
            <a:r>
              <a:rPr lang="en-US" sz="3733" dirty="0"/>
              <a:t>49 m</a:t>
            </a:r>
          </a:p>
        </p:txBody>
      </p:sp>
      <p:sp>
        <p:nvSpPr>
          <p:cNvPr id="8" name="TextBox 7"/>
          <p:cNvSpPr txBox="1"/>
          <p:nvPr/>
        </p:nvSpPr>
        <p:spPr>
          <a:xfrm rot="991957">
            <a:off x="5075639" y="6002822"/>
            <a:ext cx="1154483" cy="666786"/>
          </a:xfrm>
          <a:prstGeom prst="rect">
            <a:avLst/>
          </a:prstGeom>
          <a:solidFill>
            <a:schemeClr val="bg1"/>
          </a:solidFill>
        </p:spPr>
        <p:txBody>
          <a:bodyPr wrap="none" rtlCol="0">
            <a:spAutoFit/>
          </a:bodyPr>
          <a:lstStyle/>
          <a:p>
            <a:r>
              <a:rPr lang="en-US" sz="3733" dirty="0"/>
              <a:t>64 m</a:t>
            </a:r>
          </a:p>
        </p:txBody>
      </p:sp>
      <p:cxnSp>
        <p:nvCxnSpPr>
          <p:cNvPr id="9" name="Straight Arrow Connector 8">
            <a:extLst>
              <a:ext uri="{FF2B5EF4-FFF2-40B4-BE49-F238E27FC236}">
                <a16:creationId xmlns:a16="http://schemas.microsoft.com/office/drawing/2014/main" id="{CB968EFE-4780-433E-B6EA-7B65B4A90631}"/>
              </a:ext>
            </a:extLst>
          </p:cNvPr>
          <p:cNvCxnSpPr/>
          <p:nvPr/>
        </p:nvCxnSpPr>
        <p:spPr>
          <a:xfrm flipV="1">
            <a:off x="6709025" y="3429000"/>
            <a:ext cx="2503797" cy="21907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BB024F-24AF-4C80-9FC3-FABA47227E6D}"/>
              </a:ext>
            </a:extLst>
          </p:cNvPr>
          <p:cNvCxnSpPr>
            <a:cxnSpLocks/>
          </p:cNvCxnSpPr>
          <p:nvPr/>
        </p:nvCxnSpPr>
        <p:spPr>
          <a:xfrm>
            <a:off x="4492845" y="5090711"/>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2B1713-9574-492B-8F0B-8454CB784DE2}"/>
              </a:ext>
            </a:extLst>
          </p:cNvPr>
          <p:cNvCxnSpPr>
            <a:cxnSpLocks/>
          </p:cNvCxnSpPr>
          <p:nvPr/>
        </p:nvCxnSpPr>
        <p:spPr>
          <a:xfrm>
            <a:off x="4621083" y="4982832"/>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FAD04E-1732-4406-AE6E-DCCB85B13D2A}"/>
              </a:ext>
            </a:extLst>
          </p:cNvPr>
          <p:cNvCxnSpPr>
            <a:cxnSpLocks/>
          </p:cNvCxnSpPr>
          <p:nvPr/>
        </p:nvCxnSpPr>
        <p:spPr>
          <a:xfrm>
            <a:off x="4749321" y="4874953"/>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645A17-CADB-4793-B7CF-8B8BA45BFA88}"/>
              </a:ext>
            </a:extLst>
          </p:cNvPr>
          <p:cNvCxnSpPr>
            <a:cxnSpLocks/>
          </p:cNvCxnSpPr>
          <p:nvPr/>
        </p:nvCxnSpPr>
        <p:spPr>
          <a:xfrm>
            <a:off x="4877559" y="4767074"/>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D1BDA-9BB3-4423-A6F7-A77CFA96718F}"/>
              </a:ext>
            </a:extLst>
          </p:cNvPr>
          <p:cNvCxnSpPr>
            <a:cxnSpLocks/>
          </p:cNvCxnSpPr>
          <p:nvPr/>
        </p:nvCxnSpPr>
        <p:spPr>
          <a:xfrm>
            <a:off x="5005797" y="4659195"/>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37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Vertical</a:t>
            </a:r>
            <a:r>
              <a:rPr lang="en-US" dirty="0"/>
              <a:t> Flocculator for approximately 20 – 200 L/s</a:t>
            </a:r>
          </a:p>
        </p:txBody>
      </p:sp>
      <p:pic>
        <p:nvPicPr>
          <p:cNvPr id="9" name="Picture 8">
            <a:extLst>
              <a:ext uri="{FF2B5EF4-FFF2-40B4-BE49-F238E27FC236}">
                <a16:creationId xmlns:a16="http://schemas.microsoft.com/office/drawing/2014/main" id="{7DF034FD-18B8-46D5-AF31-3250AC44038D}"/>
              </a:ext>
            </a:extLst>
          </p:cNvPr>
          <p:cNvPicPr>
            <a:picLocks noChangeAspect="1"/>
          </p:cNvPicPr>
          <p:nvPr/>
        </p:nvPicPr>
        <p:blipFill>
          <a:blip r:embed="rId2"/>
          <a:stretch>
            <a:fillRect/>
          </a:stretch>
        </p:blipFill>
        <p:spPr>
          <a:xfrm>
            <a:off x="128426" y="1578841"/>
            <a:ext cx="6703889" cy="2392114"/>
          </a:xfrm>
          <a:prstGeom prst="rect">
            <a:avLst/>
          </a:prstGeom>
        </p:spPr>
      </p:pic>
      <p:pic>
        <p:nvPicPr>
          <p:cNvPr id="10" name="Picture 9">
            <a:extLst>
              <a:ext uri="{FF2B5EF4-FFF2-40B4-BE49-F238E27FC236}">
                <a16:creationId xmlns:a16="http://schemas.microsoft.com/office/drawing/2014/main" id="{B11CEBC0-8792-4193-B51A-C7ACE0D7153B}"/>
              </a:ext>
            </a:extLst>
          </p:cNvPr>
          <p:cNvPicPr>
            <a:picLocks noChangeAspect="1"/>
          </p:cNvPicPr>
          <p:nvPr/>
        </p:nvPicPr>
        <p:blipFill>
          <a:blip r:embed="rId3"/>
          <a:stretch>
            <a:fillRect/>
          </a:stretch>
        </p:blipFill>
        <p:spPr>
          <a:xfrm>
            <a:off x="7571365" y="4023092"/>
            <a:ext cx="4567184" cy="2761831"/>
          </a:xfrm>
          <a:prstGeom prst="rect">
            <a:avLst/>
          </a:prstGeom>
        </p:spPr>
      </p:pic>
      <p:cxnSp>
        <p:nvCxnSpPr>
          <p:cNvPr id="11" name="Straight Arrow Connector 10">
            <a:extLst>
              <a:ext uri="{FF2B5EF4-FFF2-40B4-BE49-F238E27FC236}">
                <a16:creationId xmlns:a16="http://schemas.microsoft.com/office/drawing/2014/main" id="{649FEBD1-E5D5-4BDB-82AE-856B7E031BAF}"/>
              </a:ext>
            </a:extLst>
          </p:cNvPr>
          <p:cNvCxnSpPr>
            <a:cxnSpLocks/>
          </p:cNvCxnSpPr>
          <p:nvPr/>
        </p:nvCxnSpPr>
        <p:spPr>
          <a:xfrm flipH="1">
            <a:off x="320782" y="1921267"/>
            <a:ext cx="630604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998179-FFA7-47B0-A080-5C9585CA84E9}"/>
              </a:ext>
            </a:extLst>
          </p:cNvPr>
          <p:cNvCxnSpPr>
            <a:cxnSpLocks/>
          </p:cNvCxnSpPr>
          <p:nvPr/>
        </p:nvCxnSpPr>
        <p:spPr>
          <a:xfrm flipV="1">
            <a:off x="650181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flipV="1">
            <a:off x="620502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flipV="1">
            <a:off x="590825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flipV="1">
            <a:off x="5611474"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flipV="1">
            <a:off x="5314696"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flipV="1">
            <a:off x="5017918"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flipV="1">
            <a:off x="4721140"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flipV="1">
            <a:off x="4424363"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flipV="1">
            <a:off x="4127585"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flipV="1">
            <a:off x="3830807"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flipV="1">
            <a:off x="3534029"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flipV="1">
            <a:off x="3237251"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flipV="1">
            <a:off x="294047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flipV="1">
            <a:off x="2643696"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flipV="1">
            <a:off x="2346918"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flipV="1">
            <a:off x="2050140"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flipV="1">
            <a:off x="175336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flipV="1">
            <a:off x="1456585"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flipV="1">
            <a:off x="1159807"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45719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414806BE-C580-44B2-9849-2204D19E94C3}"/>
              </a:ext>
            </a:extLst>
          </p:cNvPr>
          <p:cNvGrpSpPr/>
          <p:nvPr/>
        </p:nvGrpSpPr>
        <p:grpSpPr>
          <a:xfrm>
            <a:off x="126699" y="3970955"/>
            <a:ext cx="6705616" cy="729119"/>
            <a:chOff x="126699" y="3970955"/>
            <a:chExt cx="6705616" cy="729119"/>
          </a:xfrm>
        </p:grpSpPr>
        <p:cxnSp>
          <p:nvCxnSpPr>
            <p:cNvPr id="38" name="Straight Connector 37">
              <a:extLst>
                <a:ext uri="{FF2B5EF4-FFF2-40B4-BE49-F238E27FC236}">
                  <a16:creationId xmlns:a16="http://schemas.microsoft.com/office/drawing/2014/main" id="{92327031-69E7-4CD4-8A03-72ED8C0A12D3}"/>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D5E422-9FA2-49E0-A153-54BC83E5185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DCFC4E-79AF-4802-AB0C-B6953FB8790E}"/>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9199F46-4A51-410E-A0A3-B6D2DBE2474F}"/>
                </a:ext>
              </a:extLst>
            </p:cNvPr>
            <p:cNvSpPr txBox="1"/>
            <p:nvPr/>
          </p:nvSpPr>
          <p:spPr>
            <a:xfrm>
              <a:off x="3113061" y="4114792"/>
              <a:ext cx="732893" cy="523220"/>
            </a:xfrm>
            <a:prstGeom prst="rect">
              <a:avLst/>
            </a:prstGeom>
            <a:solidFill>
              <a:schemeClr val="bg1"/>
            </a:solidFill>
          </p:spPr>
          <p:txBody>
            <a:bodyPr wrap="none" rtlCol="0">
              <a:spAutoFit/>
            </a:bodyPr>
            <a:lstStyle/>
            <a:p>
              <a:r>
                <a:rPr lang="en-US" dirty="0"/>
                <a:t>7 m</a:t>
              </a:r>
            </a:p>
          </p:txBody>
        </p:sp>
      </p:grpSp>
      <p:grpSp>
        <p:nvGrpSpPr>
          <p:cNvPr id="52" name="Group 51">
            <a:extLst>
              <a:ext uri="{FF2B5EF4-FFF2-40B4-BE49-F238E27FC236}">
                <a16:creationId xmlns:a16="http://schemas.microsoft.com/office/drawing/2014/main" id="{BC98B64D-1D83-4AE0-A017-D235FAC60478}"/>
              </a:ext>
            </a:extLst>
          </p:cNvPr>
          <p:cNvGrpSpPr/>
          <p:nvPr/>
        </p:nvGrpSpPr>
        <p:grpSpPr>
          <a:xfrm>
            <a:off x="6832315" y="1578841"/>
            <a:ext cx="1012127" cy="2381840"/>
            <a:chOff x="6832315" y="1578841"/>
            <a:chExt cx="1012127" cy="2381840"/>
          </a:xfrm>
        </p:grpSpPr>
        <p:cxnSp>
          <p:nvCxnSpPr>
            <p:cNvPr id="43" name="Straight Connector 42">
              <a:extLst>
                <a:ext uri="{FF2B5EF4-FFF2-40B4-BE49-F238E27FC236}">
                  <a16:creationId xmlns:a16="http://schemas.microsoft.com/office/drawing/2014/main" id="{7E17A26C-D4DE-4E8F-8393-4FAC34EBA793}"/>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8223B0-89B6-45EC-8B5E-16E395D43ECF}"/>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72AF8F-655C-427C-B220-9149A544072B}"/>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327CF7A-A80E-4C60-8560-E711E6945120}"/>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sp>
        <p:nvSpPr>
          <p:cNvPr id="51" name="TextBox 50">
            <a:extLst>
              <a:ext uri="{FF2B5EF4-FFF2-40B4-BE49-F238E27FC236}">
                <a16:creationId xmlns:a16="http://schemas.microsoft.com/office/drawing/2014/main" id="{E3EAAF5F-B3A0-43B7-BAA5-F1F367ECEA25}"/>
              </a:ext>
            </a:extLst>
          </p:cNvPr>
          <p:cNvSpPr txBox="1"/>
          <p:nvPr/>
        </p:nvSpPr>
        <p:spPr>
          <a:xfrm>
            <a:off x="9051533" y="2065105"/>
            <a:ext cx="2863284" cy="1384995"/>
          </a:xfrm>
          <a:prstGeom prst="rect">
            <a:avLst/>
          </a:prstGeom>
          <a:noFill/>
        </p:spPr>
        <p:txBody>
          <a:bodyPr wrap="none" rtlCol="0">
            <a:spAutoFit/>
          </a:bodyPr>
          <a:lstStyle/>
          <a:p>
            <a:r>
              <a:rPr lang="en-US" dirty="0"/>
              <a:t>80 L/s</a:t>
            </a:r>
          </a:p>
          <a:p>
            <a:r>
              <a:rPr lang="en-US" dirty="0"/>
              <a:t>1 m wide channels</a:t>
            </a:r>
          </a:p>
          <a:p>
            <a:r>
              <a:rPr lang="en-US" dirty="0"/>
              <a:t>40 cm head loss</a:t>
            </a:r>
          </a:p>
        </p:txBody>
      </p:sp>
      <p:pic>
        <p:nvPicPr>
          <p:cNvPr id="54" name="Picture 53">
            <a:extLst>
              <a:ext uri="{FF2B5EF4-FFF2-40B4-BE49-F238E27FC236}">
                <a16:creationId xmlns:a16="http://schemas.microsoft.com/office/drawing/2014/main" id="{4A291D4E-3068-4BCB-9025-37260AD92DDB}"/>
              </a:ext>
            </a:extLst>
          </p:cNvPr>
          <p:cNvPicPr>
            <a:picLocks noChangeAspect="1"/>
          </p:cNvPicPr>
          <p:nvPr/>
        </p:nvPicPr>
        <p:blipFill>
          <a:blip r:embed="rId4"/>
          <a:stretch>
            <a:fillRect/>
          </a:stretch>
        </p:blipFill>
        <p:spPr>
          <a:xfrm>
            <a:off x="320782" y="5186429"/>
            <a:ext cx="3613079" cy="1286556"/>
          </a:xfrm>
          <a:prstGeom prst="rect">
            <a:avLst/>
          </a:prstGeom>
        </p:spPr>
      </p:pic>
      <p:sp>
        <p:nvSpPr>
          <p:cNvPr id="55" name="TextBox 54">
            <a:extLst>
              <a:ext uri="{FF2B5EF4-FFF2-40B4-BE49-F238E27FC236}">
                <a16:creationId xmlns:a16="http://schemas.microsoft.com/office/drawing/2014/main" id="{E99EFADB-B455-41F6-82AE-C9CF3D486A83}"/>
              </a:ext>
            </a:extLst>
          </p:cNvPr>
          <p:cNvSpPr txBox="1"/>
          <p:nvPr/>
        </p:nvSpPr>
        <p:spPr>
          <a:xfrm>
            <a:off x="3995639" y="5267127"/>
            <a:ext cx="2631192" cy="1384995"/>
          </a:xfrm>
          <a:prstGeom prst="rect">
            <a:avLst/>
          </a:prstGeom>
          <a:noFill/>
        </p:spPr>
        <p:txBody>
          <a:bodyPr wrap="square" rtlCol="0">
            <a:spAutoFit/>
          </a:bodyPr>
          <a:lstStyle/>
          <a:p>
            <a:r>
              <a:rPr lang="en-US" dirty="0"/>
              <a:t>Not showing pipe frames to show water path</a:t>
            </a:r>
          </a:p>
        </p:txBody>
      </p:sp>
    </p:spTree>
    <p:extLst>
      <p:ext uri="{BB962C8B-B14F-4D97-AF65-F5344CB8AC3E}">
        <p14:creationId xmlns:p14="http://schemas.microsoft.com/office/powerpoint/2010/main" val="35636894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32724C-B338-4C5B-873C-34D18F43DDA1}"/>
              </a:ext>
            </a:extLst>
          </p:cNvPr>
          <p:cNvPicPr>
            <a:picLocks noChangeAspect="1"/>
          </p:cNvPicPr>
          <p:nvPr/>
        </p:nvPicPr>
        <p:blipFill rotWithShape="1">
          <a:blip r:embed="rId2"/>
          <a:srcRect t="1" b="674"/>
          <a:stretch/>
        </p:blipFill>
        <p:spPr>
          <a:xfrm>
            <a:off x="457198" y="1548831"/>
            <a:ext cx="2471298" cy="5117758"/>
          </a:xfrm>
          <a:prstGeom prst="rect">
            <a:avLst/>
          </a:prstGeom>
        </p:spPr>
      </p:pic>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rgbClr val="FF0000"/>
                </a:solidFill>
              </a:rPr>
              <a:t>Vertical</a:t>
            </a:r>
            <a:r>
              <a:rPr lang="en-US" dirty="0"/>
              <a:t> –</a:t>
            </a:r>
            <a:r>
              <a:rPr lang="en-US" dirty="0">
                <a:solidFill>
                  <a:srgbClr val="FF0000"/>
                </a:solidFill>
              </a:rPr>
              <a:t> </a:t>
            </a:r>
            <a:r>
              <a:rPr lang="en-US" dirty="0">
                <a:solidFill>
                  <a:schemeClr val="accent1"/>
                </a:solidFill>
              </a:rPr>
              <a:t>Horizontal </a:t>
            </a:r>
            <a:r>
              <a:rPr lang="en-US" dirty="0"/>
              <a:t>Flocculator for approximately 0.5 – 20 L/s</a:t>
            </a:r>
          </a:p>
        </p:txBody>
      </p: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rot="5400000" flipV="1">
            <a:off x="1963642" y="578614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rot="5400000" flipV="1">
            <a:off x="1963642" y="558759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rot="5400000" flipV="1">
            <a:off x="1963642" y="538903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rot="5400000" flipV="1">
            <a:off x="1963642" y="519048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rot="5400000" flipV="1">
            <a:off x="1963642" y="4991927"/>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rot="5400000" flipV="1">
            <a:off x="1963642" y="4793373"/>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rot="5400000" flipV="1">
            <a:off x="1963642" y="459482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rot="5400000" flipV="1">
            <a:off x="1963642" y="439626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rot="5400000" flipV="1">
            <a:off x="1963642" y="4197712"/>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rot="5400000" flipV="1">
            <a:off x="1963642" y="3999158"/>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rot="5400000" flipV="1">
            <a:off x="1963642" y="380060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rot="5400000" flipV="1">
            <a:off x="1963642" y="360205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rot="5400000" flipV="1">
            <a:off x="1963642" y="340349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rot="5400000" flipV="1">
            <a:off x="1963642" y="320494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rot="5400000" flipV="1">
            <a:off x="1963642" y="3006388"/>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rot="5400000" flipV="1">
            <a:off x="1963642" y="2807834"/>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rot="5400000" flipV="1">
            <a:off x="1963642" y="260928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rot="5400000" flipV="1">
            <a:off x="1963642" y="241072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1963643" y="2409291"/>
            <a:ext cx="0" cy="3855377"/>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2DB150-ECBD-494E-AF23-59FB2DE32280}"/>
              </a:ext>
            </a:extLst>
          </p:cNvPr>
          <p:cNvPicPr>
            <a:picLocks noChangeAspect="1"/>
          </p:cNvPicPr>
          <p:nvPr/>
        </p:nvPicPr>
        <p:blipFill>
          <a:blip r:embed="rId3"/>
          <a:stretch>
            <a:fillRect/>
          </a:stretch>
        </p:blipFill>
        <p:spPr>
          <a:xfrm>
            <a:off x="6862507" y="1829210"/>
            <a:ext cx="2551509" cy="4610531"/>
          </a:xfrm>
          <a:prstGeom prst="rect">
            <a:avLst/>
          </a:prstGeom>
        </p:spPr>
      </p:pic>
      <p:grpSp>
        <p:nvGrpSpPr>
          <p:cNvPr id="34" name="Group 33">
            <a:extLst>
              <a:ext uri="{FF2B5EF4-FFF2-40B4-BE49-F238E27FC236}">
                <a16:creationId xmlns:a16="http://schemas.microsoft.com/office/drawing/2014/main" id="{BF649463-68B8-4765-ABA4-A4CED4911F73}"/>
              </a:ext>
            </a:extLst>
          </p:cNvPr>
          <p:cNvGrpSpPr/>
          <p:nvPr/>
        </p:nvGrpSpPr>
        <p:grpSpPr>
          <a:xfrm>
            <a:off x="2993435" y="1646180"/>
            <a:ext cx="1012127" cy="5020409"/>
            <a:chOff x="6832315" y="1578841"/>
            <a:chExt cx="1012127" cy="2381840"/>
          </a:xfrm>
        </p:grpSpPr>
        <p:cxnSp>
          <p:nvCxnSpPr>
            <p:cNvPr id="36" name="Straight Connector 35">
              <a:extLst>
                <a:ext uri="{FF2B5EF4-FFF2-40B4-BE49-F238E27FC236}">
                  <a16:creationId xmlns:a16="http://schemas.microsoft.com/office/drawing/2014/main" id="{7F431B2E-F220-4490-B030-56DDDCFA1ADD}"/>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63A496E-0535-48E3-B202-B551CC873E72}"/>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33C5C3-0F0D-4452-9261-D89AB4F5F8AE}"/>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A57D2D-F6E0-4253-A17D-BAC98A9EA2B7}"/>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grpSp>
        <p:nvGrpSpPr>
          <p:cNvPr id="45" name="Group 44">
            <a:extLst>
              <a:ext uri="{FF2B5EF4-FFF2-40B4-BE49-F238E27FC236}">
                <a16:creationId xmlns:a16="http://schemas.microsoft.com/office/drawing/2014/main" id="{3E0596ED-A13F-4689-8333-269242DD74CC}"/>
              </a:ext>
            </a:extLst>
          </p:cNvPr>
          <p:cNvGrpSpPr/>
          <p:nvPr/>
        </p:nvGrpSpPr>
        <p:grpSpPr>
          <a:xfrm rot="1013900">
            <a:off x="8225449" y="1610575"/>
            <a:ext cx="869941" cy="729119"/>
            <a:chOff x="126699" y="3970955"/>
            <a:chExt cx="6705616" cy="729119"/>
          </a:xfrm>
        </p:grpSpPr>
        <p:cxnSp>
          <p:nvCxnSpPr>
            <p:cNvPr id="46" name="Straight Connector 45">
              <a:extLst>
                <a:ext uri="{FF2B5EF4-FFF2-40B4-BE49-F238E27FC236}">
                  <a16:creationId xmlns:a16="http://schemas.microsoft.com/office/drawing/2014/main" id="{FE4BDA94-E157-4E62-AAAB-D464932E0A2C}"/>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BE6B54-4300-4571-91DD-9D4A0523742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FD3E3C4-BF02-4B81-B5B4-69BECF551A22}"/>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5F73E7B-D15E-4F5E-85A4-70DD19B2E731}"/>
                </a:ext>
              </a:extLst>
            </p:cNvPr>
            <p:cNvSpPr txBox="1"/>
            <p:nvPr/>
          </p:nvSpPr>
          <p:spPr>
            <a:xfrm>
              <a:off x="1518485" y="4165131"/>
              <a:ext cx="4575945" cy="307777"/>
            </a:xfrm>
            <a:prstGeom prst="rect">
              <a:avLst/>
            </a:prstGeom>
            <a:solidFill>
              <a:schemeClr val="bg1"/>
            </a:solidFill>
          </p:spPr>
          <p:txBody>
            <a:bodyPr wrap="square" rtlCol="0">
              <a:spAutoFit/>
            </a:bodyPr>
            <a:lstStyle/>
            <a:p>
              <a:r>
                <a:rPr lang="en-US" sz="1400" dirty="0"/>
                <a:t>0.5 m</a:t>
              </a:r>
            </a:p>
          </p:txBody>
        </p:sp>
      </p:grpSp>
      <p:sp>
        <p:nvSpPr>
          <p:cNvPr id="14" name="Rectangle 13">
            <a:extLst>
              <a:ext uri="{FF2B5EF4-FFF2-40B4-BE49-F238E27FC236}">
                <a16:creationId xmlns:a16="http://schemas.microsoft.com/office/drawing/2014/main" id="{76285133-1B7A-45B4-BF9B-126BB1C2588A}"/>
              </a:ext>
            </a:extLst>
          </p:cNvPr>
          <p:cNvSpPr/>
          <p:nvPr/>
        </p:nvSpPr>
        <p:spPr>
          <a:xfrm>
            <a:off x="9525906" y="1562683"/>
            <a:ext cx="2737441" cy="954107"/>
          </a:xfrm>
          <a:prstGeom prst="rect">
            <a:avLst/>
          </a:prstGeom>
        </p:spPr>
        <p:txBody>
          <a:bodyPr wrap="square">
            <a:spAutoFit/>
          </a:bodyPr>
          <a:lstStyle/>
          <a:p>
            <a:r>
              <a:rPr lang="en-US" dirty="0"/>
              <a:t>1 L/s</a:t>
            </a:r>
          </a:p>
          <a:p>
            <a:r>
              <a:rPr lang="en-US" dirty="0"/>
              <a:t>40 cm head loss</a:t>
            </a:r>
          </a:p>
        </p:txBody>
      </p:sp>
    </p:spTree>
    <p:extLst>
      <p:ext uri="{BB962C8B-B14F-4D97-AF65-F5344CB8AC3E}">
        <p14:creationId xmlns:p14="http://schemas.microsoft.com/office/powerpoint/2010/main" val="8662275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7F8DA-7AC9-4502-840C-3532FE7FD3F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9662344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 name="Picture 1">
            <a:extLst>
              <a:ext uri="{FF2B5EF4-FFF2-40B4-BE49-F238E27FC236}">
                <a16:creationId xmlns:a16="http://schemas.microsoft.com/office/drawing/2014/main" id="{8B0B51A4-5106-4B47-8326-619EB6A016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4964" y="2625881"/>
            <a:ext cx="9360369" cy="4166658"/>
          </a:xfrm>
          <a:prstGeom prst="rect">
            <a:avLst/>
          </a:prstGeom>
        </p:spPr>
      </p:pic>
      <p:sp>
        <p:nvSpPr>
          <p:cNvPr id="242" name="Google Shape;242;p22"/>
          <p:cNvSpPr txBox="1">
            <a:spLocks noGrp="1"/>
          </p:cNvSpPr>
          <p:nvPr>
            <p:ph type="title"/>
          </p:nvPr>
        </p:nvSpPr>
        <p:spPr>
          <a:xfrm>
            <a:off x="1379621" y="274637"/>
            <a:ext cx="10202779"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sz="4267"/>
              <a:t>High Rate, Uniform Velocity Gradient, Plug flow, Hydraulic Flocculation</a:t>
            </a:r>
            <a:endParaRPr sz="4267"/>
          </a:p>
        </p:txBody>
      </p:sp>
      <p:sp>
        <p:nvSpPr>
          <p:cNvPr id="243" name="Google Shape;243;p22"/>
          <p:cNvSpPr txBox="1">
            <a:spLocks noGrp="1"/>
          </p:cNvSpPr>
          <p:nvPr>
            <p:ph type="body" idx="1"/>
          </p:nvPr>
        </p:nvSpPr>
        <p:spPr>
          <a:xfrm>
            <a:off x="589212" y="1358186"/>
            <a:ext cx="10972800" cy="1267696"/>
          </a:xfrm>
          <a:prstGeom prst="rect">
            <a:avLst/>
          </a:prstGeom>
          <a:noFill/>
          <a:ln>
            <a:noFill/>
          </a:ln>
        </p:spPr>
        <p:txBody>
          <a:bodyPr spcFirstLastPara="1" vert="horz" wrap="square" lIns="121900" tIns="121900" rIns="121900" bIns="121900" numCol="1" anchor="t" anchorCtr="0" compatLnSpc="1">
            <a:prstTxWarp prst="textNoShape">
              <a:avLst/>
            </a:prstTxWarp>
            <a:noAutofit/>
          </a:bodyPr>
          <a:lstStyle/>
          <a:p>
            <a:pPr marL="186262" indent="0">
              <a:spcBef>
                <a:spcPts val="773"/>
              </a:spcBef>
              <a:spcAft>
                <a:spcPts val="0"/>
              </a:spcAft>
              <a:buSzPts val="3200"/>
              <a:buNone/>
            </a:pPr>
            <a:r>
              <a:rPr lang="en-US" dirty="0"/>
              <a:t>Contractions → Expansions →Turbulence → Viscous deformation of the fluid→ Collisions</a:t>
            </a:r>
          </a:p>
        </p:txBody>
      </p:sp>
      <p:pic>
        <p:nvPicPr>
          <p:cNvPr id="11" name="Picture 1">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11500189" y="81439"/>
            <a:ext cx="606368" cy="30173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bwMode="auto">
          <a:xfrm flipH="1">
            <a:off x="11792240" y="90490"/>
            <a:ext cx="0" cy="2535391"/>
          </a:xfrm>
          <a:prstGeom prst="line">
            <a:avLst/>
          </a:prstGeom>
          <a:solidFill>
            <a:schemeClr val="accent1"/>
          </a:solidFill>
          <a:ln w="28575" cap="flat" cmpd="sng" algn="ctr">
            <a:solidFill>
              <a:schemeClr val="tx1"/>
            </a:solidFill>
            <a:prstDash val="sysDot"/>
            <a:round/>
            <a:headEnd type="none" w="lg" len="med"/>
            <a:tailEnd type="none" w="lg" len="med"/>
          </a:ln>
          <a:effectLst/>
        </p:spPr>
      </p:cxnSp>
      <p:cxnSp>
        <p:nvCxnSpPr>
          <p:cNvPr id="6" name="Straight Connector 5">
            <a:extLst>
              <a:ext uri="{FF2B5EF4-FFF2-40B4-BE49-F238E27FC236}">
                <a16:creationId xmlns:a16="http://schemas.microsoft.com/office/drawing/2014/main" id="{B9BFD704-5142-4797-B423-DEE215CD1DF3}"/>
              </a:ext>
            </a:extLst>
          </p:cNvPr>
          <p:cNvCxnSpPr/>
          <p:nvPr/>
        </p:nvCxnSpPr>
        <p:spPr>
          <a:xfrm>
            <a:off x="1489753" y="3791164"/>
            <a:ext cx="8332341" cy="523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BEFF1E-731A-4016-80EB-91B087DB976F}"/>
              </a:ext>
            </a:extLst>
          </p:cNvPr>
          <p:cNvCxnSpPr/>
          <p:nvPr/>
        </p:nvCxnSpPr>
        <p:spPr>
          <a:xfrm>
            <a:off x="1312666" y="5827368"/>
            <a:ext cx="8332341" cy="5239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507847" y="6296982"/>
            <a:ext cx="137160" cy="137160"/>
          </a:xfrm>
          <a:prstGeom prst="ellipse">
            <a:avLst/>
          </a:prstGeom>
          <a:solidFill>
            <a:schemeClr val="accent1">
              <a:lumMod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4.79167E-6 -7.40741E-7 C -0.00169 -0.10116 0.01329 -0.30208 -0.00585 -0.30139 C -0.03372 -0.30208 -0.02565 -0.00856 -0.05182 -0.00856 C -0.07096 -0.01389 -0.05143 -0.30532 -0.06992 -0.30648 C -0.09192 -0.30741 -0.09179 -0.01713 -0.11484 -0.01713 C -0.13541 -0.01829 -0.11484 -0.31389 -0.13372 -0.3162 C -0.15976 -0.31759 -0.15976 -0.02268 -0.17812 -0.02338 C -0.19986 -0.02731 -0.17304 -0.31898 -0.19778 -0.32268 C -0.22708 -0.32477 -0.21484 -0.02917 -0.24127 -0.03194 C -0.26549 -0.0331 -0.23502 -0.32986 -0.26432 -0.33125 C -0.28789 -0.33009 -0.27877 -0.03588 -0.30559 -0.03843 C -0.33255 -0.04352 -0.29895 -0.32986 -0.32734 -0.33565 C -0.36119 -0.33981 -0.3375 -0.04305 -0.37278 -0.0456 C -0.39869 -0.04884 -0.3625 -0.34097 -0.39049 -0.34305 C -0.41914 -0.34861 -0.40468 -0.04884 -0.43619 -0.05208 C -0.4621 -0.05579 -0.42343 -0.34537 -0.45351 -0.35139 C -0.48007 -0.35185 -0.46966 -0.05718 -0.49934 -0.05903 C -0.52643 -0.06296 -0.49231 -0.35509 -0.51692 -0.35787 C -0.5444 -0.35926 -0.53294 -0.06366 -0.56197 -0.06805 C -0.58528 -0.06875 -0.55286 -0.3625 -0.58007 -0.36412 C -0.62291 -0.37245 -0.62031 -0.18889 -0.64023 -0.10116 " pathEditMode="relative" rAng="0" ptsTypes="AAAAAAAAAAAAAAAAAAAAA">
                                      <p:cBhvr>
                                        <p:cTn id="6" dur="20000" fill="hold"/>
                                        <p:tgtEl>
                                          <p:spTgt spid="13"/>
                                        </p:tgtEl>
                                        <p:attrNameLst>
                                          <p:attrName>ppt_x</p:attrName>
                                          <p:attrName>ppt_y</p:attrName>
                                        </p:attrNameLst>
                                      </p:cBhvr>
                                      <p:rCtr x="-31810" y="-18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AD49-86DE-4C35-8CB2-87F48A4240FF}"/>
              </a:ext>
            </a:extLst>
          </p:cNvPr>
          <p:cNvSpPr>
            <a:spLocks noGrp="1"/>
          </p:cNvSpPr>
          <p:nvPr>
            <p:ph type="title"/>
          </p:nvPr>
        </p:nvSpPr>
        <p:spPr/>
        <p:txBody>
          <a:bodyPr/>
          <a:lstStyle/>
          <a:p>
            <a:r>
              <a:rPr lang="en-US" dirty="0"/>
              <a:t>Fluid deformation powered by turbulent kinetic energy and damped by viscosity</a:t>
            </a:r>
          </a:p>
        </p:txBody>
      </p:sp>
      <p:sp>
        <p:nvSpPr>
          <p:cNvPr id="3" name="Content Placeholder 2">
            <a:extLst>
              <a:ext uri="{FF2B5EF4-FFF2-40B4-BE49-F238E27FC236}">
                <a16:creationId xmlns:a16="http://schemas.microsoft.com/office/drawing/2014/main" id="{6D4A70C8-C1DC-43D6-BDAB-C58BBE418460}"/>
              </a:ext>
            </a:extLst>
          </p:cNvPr>
          <p:cNvSpPr>
            <a:spLocks noGrp="1"/>
          </p:cNvSpPr>
          <p:nvPr>
            <p:ph idx="1"/>
          </p:nvPr>
        </p:nvSpPr>
        <p:spPr>
          <a:xfrm>
            <a:off x="457201" y="1600200"/>
            <a:ext cx="4875088" cy="4525963"/>
          </a:xfrm>
        </p:spPr>
        <p:txBody>
          <a:bodyPr/>
          <a:lstStyle/>
          <a:p>
            <a:r>
              <a:rPr lang="en-US" dirty="0"/>
              <a:t>Flow expansions convert potential energy into turbulent kinetic energy</a:t>
            </a:r>
          </a:p>
          <a:p>
            <a:r>
              <a:rPr lang="en-US" dirty="0"/>
              <a:t>Viscosity damps the eddies</a:t>
            </a:r>
          </a:p>
          <a:p>
            <a:r>
              <a:rPr lang="en-US" dirty="0"/>
              <a:t>Fluid deforms</a:t>
            </a:r>
          </a:p>
          <a:p>
            <a:r>
              <a:rPr lang="en-US" dirty="0"/>
              <a:t>Particles collide</a:t>
            </a:r>
          </a:p>
        </p:txBody>
      </p:sp>
      <p:pic>
        <p:nvPicPr>
          <p:cNvPr id="4" name="Picture 3">
            <a:extLst>
              <a:ext uri="{FF2B5EF4-FFF2-40B4-BE49-F238E27FC236}">
                <a16:creationId xmlns:a16="http://schemas.microsoft.com/office/drawing/2014/main" id="{5D2CFFA7-E1FC-4265-825B-11EC07FE7AA6}"/>
              </a:ext>
            </a:extLst>
          </p:cNvPr>
          <p:cNvPicPr>
            <a:picLocks noChangeAspect="1"/>
          </p:cNvPicPr>
          <p:nvPr/>
        </p:nvPicPr>
        <p:blipFill>
          <a:blip r:embed="rId2"/>
          <a:stretch>
            <a:fillRect/>
          </a:stretch>
        </p:blipFill>
        <p:spPr>
          <a:xfrm>
            <a:off x="6096000" y="1600200"/>
            <a:ext cx="3823352" cy="2705658"/>
          </a:xfrm>
          <a:prstGeom prst="rect">
            <a:avLst/>
          </a:prstGeom>
        </p:spPr>
      </p:pic>
      <p:pic>
        <p:nvPicPr>
          <p:cNvPr id="5" name="Picture 4">
            <a:extLst>
              <a:ext uri="{FF2B5EF4-FFF2-40B4-BE49-F238E27FC236}">
                <a16:creationId xmlns:a16="http://schemas.microsoft.com/office/drawing/2014/main" id="{AE40E0B3-85CE-4AFE-BD23-7DBAF7638BC2}"/>
              </a:ext>
            </a:extLst>
          </p:cNvPr>
          <p:cNvPicPr>
            <a:picLocks noChangeAspect="1"/>
          </p:cNvPicPr>
          <p:nvPr/>
        </p:nvPicPr>
        <p:blipFill>
          <a:blip r:embed="rId3"/>
          <a:stretch>
            <a:fillRect/>
          </a:stretch>
        </p:blipFill>
        <p:spPr>
          <a:xfrm>
            <a:off x="5332288" y="4668834"/>
            <a:ext cx="5496673" cy="955230"/>
          </a:xfrm>
          <a:prstGeom prst="rect">
            <a:avLst/>
          </a:prstGeom>
        </p:spPr>
      </p:pic>
      <p:grpSp>
        <p:nvGrpSpPr>
          <p:cNvPr id="6" name="Group 5">
            <a:extLst>
              <a:ext uri="{FF2B5EF4-FFF2-40B4-BE49-F238E27FC236}">
                <a16:creationId xmlns:a16="http://schemas.microsoft.com/office/drawing/2014/main" id="{68ECE73A-3F0C-4F44-93A1-4832D64F3C43}"/>
              </a:ext>
            </a:extLst>
          </p:cNvPr>
          <p:cNvGrpSpPr/>
          <p:nvPr/>
        </p:nvGrpSpPr>
        <p:grpSpPr>
          <a:xfrm>
            <a:off x="11069531" y="1462311"/>
            <a:ext cx="1084333" cy="5395689"/>
            <a:chOff x="8059667" y="1462310"/>
            <a:chExt cx="1084333" cy="5395689"/>
          </a:xfrm>
        </p:grpSpPr>
        <p:pic>
          <p:nvPicPr>
            <p:cNvPr id="7" name="Picture 1">
              <a:hlinkClick r:id="rId4"/>
              <a:extLst>
                <a:ext uri="{FF2B5EF4-FFF2-40B4-BE49-F238E27FC236}">
                  <a16:creationId xmlns:a16="http://schemas.microsoft.com/office/drawing/2014/main" id="{7B590A87-A910-443E-BA54-4CC0B4D0C7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5BFDEE7-250E-44EB-880E-25B764D05BA3}"/>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extLst>
      <p:ext uri="{BB962C8B-B14F-4D97-AF65-F5344CB8AC3E}">
        <p14:creationId xmlns:p14="http://schemas.microsoft.com/office/powerpoint/2010/main" val="5468090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single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11107667" y="1462311"/>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DBE0-B7FF-4529-93B7-EF0EE643C868}"/>
              </a:ext>
            </a:extLst>
          </p:cNvPr>
          <p:cNvSpPr>
            <a:spLocks noGrp="1"/>
          </p:cNvSpPr>
          <p:nvPr>
            <p:ph type="title"/>
          </p:nvPr>
        </p:nvSpPr>
        <p:spPr/>
        <p:txBody>
          <a:bodyPr/>
          <a:lstStyle/>
          <a:p>
            <a:r>
              <a:rPr lang="en-US" dirty="0"/>
              <a:t>Measurements from Hydraulic Flocculators Show Loss Coefficient &gt; 2.6</a:t>
            </a:r>
          </a:p>
        </p:txBody>
      </p:sp>
      <p:sp>
        <p:nvSpPr>
          <p:cNvPr id="3" name="Content Placeholder 2">
            <a:extLst>
              <a:ext uri="{FF2B5EF4-FFF2-40B4-BE49-F238E27FC236}">
                <a16:creationId xmlns:a16="http://schemas.microsoft.com/office/drawing/2014/main" id="{156282AC-76A0-4D8C-8D1B-013D214ABDE2}"/>
              </a:ext>
            </a:extLst>
          </p:cNvPr>
          <p:cNvSpPr>
            <a:spLocks noGrp="1"/>
          </p:cNvSpPr>
          <p:nvPr>
            <p:ph idx="1"/>
          </p:nvPr>
        </p:nvSpPr>
        <p:spPr/>
        <p:txBody>
          <a:bodyPr/>
          <a:lstStyle/>
          <a:p>
            <a:r>
              <a:rPr lang="en-US" dirty="0"/>
              <a:t>Flow doesn’t fully expand before going around the next bend!</a:t>
            </a:r>
          </a:p>
          <a:p>
            <a:r>
              <a:rPr lang="en-US" dirty="0"/>
              <a:t>The velocity entering the bend is higher than we thought!</a:t>
            </a:r>
          </a:p>
          <a:p>
            <a:r>
              <a:rPr lang="en-US" dirty="0"/>
              <a:t>Next step is to find </a:t>
            </a:r>
          </a:p>
        </p:txBody>
      </p:sp>
    </p:spTree>
    <p:extLst>
      <p:ext uri="{BB962C8B-B14F-4D97-AF65-F5344CB8AC3E}">
        <p14:creationId xmlns:p14="http://schemas.microsoft.com/office/powerpoint/2010/main" val="31191136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1"/>
          <p:cNvSpPr>
            <a:spLocks noGrp="1" noChangeArrowheads="1"/>
          </p:cNvSpPr>
          <p:nvPr>
            <p:ph type="title"/>
          </p:nvPr>
        </p:nvSpPr>
        <p:spPr>
          <a:noFill/>
          <a:ln/>
          <a:effectLst/>
        </p:spPr>
        <p:txBody>
          <a:bodyPr vert="horz" wrap="square" lIns="90488" tIns="44450" rIns="90488" bIns="44450" numCol="1" anchor="b" anchorCtr="0" compatLnSpc="1">
            <a:prstTxWarp prst="textNoShape">
              <a:avLst/>
            </a:prstTxWarp>
          </a:bodyPr>
          <a:lstStyle/>
          <a:p>
            <a:r>
              <a:rPr lang="en-US"/>
              <a:t>Plane Jets: </a:t>
            </a:r>
            <a:br>
              <a:rPr lang="en-US"/>
            </a:br>
            <a:r>
              <a:rPr lang="en-US"/>
              <a:t>Empirical Coefficients</a:t>
            </a:r>
          </a:p>
        </p:txBody>
      </p:sp>
      <p:sp>
        <p:nvSpPr>
          <p:cNvPr id="13" name="Freeform 14">
            <a:extLst>
              <a:ext uri="{FF2B5EF4-FFF2-40B4-BE49-F238E27FC236}">
                <a16:creationId xmlns:a16="http://schemas.microsoft.com/office/drawing/2014/main" id="{FFD9F67F-B4F5-4447-84DC-3EEEFF2663DD}"/>
              </a:ext>
            </a:extLst>
          </p:cNvPr>
          <p:cNvSpPr>
            <a:spLocks/>
          </p:cNvSpPr>
          <p:nvPr/>
        </p:nvSpPr>
        <p:spPr bwMode="auto">
          <a:xfrm>
            <a:off x="7857663" y="2220600"/>
            <a:ext cx="2193925" cy="668338"/>
          </a:xfrm>
          <a:custGeom>
            <a:avLst/>
            <a:gdLst/>
            <a:ahLst/>
            <a:cxnLst>
              <a:cxn ang="0">
                <a:pos x="0" y="420"/>
              </a:cxn>
              <a:cxn ang="0">
                <a:pos x="41" y="420"/>
              </a:cxn>
              <a:cxn ang="0">
                <a:pos x="68" y="413"/>
              </a:cxn>
              <a:cxn ang="0">
                <a:pos x="81" y="413"/>
              </a:cxn>
              <a:cxn ang="0">
                <a:pos x="108" y="413"/>
              </a:cxn>
              <a:cxn ang="0">
                <a:pos x="149" y="405"/>
              </a:cxn>
              <a:cxn ang="0">
                <a:pos x="190" y="398"/>
              </a:cxn>
              <a:cxn ang="0">
                <a:pos x="217" y="383"/>
              </a:cxn>
              <a:cxn ang="0">
                <a:pos x="257" y="368"/>
              </a:cxn>
              <a:cxn ang="0">
                <a:pos x="284" y="360"/>
              </a:cxn>
              <a:cxn ang="0">
                <a:pos x="298" y="353"/>
              </a:cxn>
              <a:cxn ang="0">
                <a:pos x="311" y="338"/>
              </a:cxn>
              <a:cxn ang="0">
                <a:pos x="325" y="323"/>
              </a:cxn>
              <a:cxn ang="0">
                <a:pos x="366" y="293"/>
              </a:cxn>
              <a:cxn ang="0">
                <a:pos x="406" y="255"/>
              </a:cxn>
              <a:cxn ang="0">
                <a:pos x="433" y="218"/>
              </a:cxn>
              <a:cxn ang="0">
                <a:pos x="474" y="173"/>
              </a:cxn>
              <a:cxn ang="0">
                <a:pos x="514" y="128"/>
              </a:cxn>
              <a:cxn ang="0">
                <a:pos x="542" y="90"/>
              </a:cxn>
              <a:cxn ang="0">
                <a:pos x="582" y="53"/>
              </a:cxn>
              <a:cxn ang="0">
                <a:pos x="623" y="23"/>
              </a:cxn>
              <a:cxn ang="0">
                <a:pos x="650" y="8"/>
              </a:cxn>
              <a:cxn ang="0">
                <a:pos x="691" y="0"/>
              </a:cxn>
              <a:cxn ang="0">
                <a:pos x="731" y="8"/>
              </a:cxn>
              <a:cxn ang="0">
                <a:pos x="758" y="23"/>
              </a:cxn>
              <a:cxn ang="0">
                <a:pos x="799" y="53"/>
              </a:cxn>
              <a:cxn ang="0">
                <a:pos x="839" y="90"/>
              </a:cxn>
              <a:cxn ang="0">
                <a:pos x="867" y="128"/>
              </a:cxn>
              <a:cxn ang="0">
                <a:pos x="907" y="173"/>
              </a:cxn>
              <a:cxn ang="0">
                <a:pos x="948" y="218"/>
              </a:cxn>
              <a:cxn ang="0">
                <a:pos x="975" y="255"/>
              </a:cxn>
              <a:cxn ang="0">
                <a:pos x="1015" y="293"/>
              </a:cxn>
              <a:cxn ang="0">
                <a:pos x="1056" y="323"/>
              </a:cxn>
              <a:cxn ang="0">
                <a:pos x="1070" y="338"/>
              </a:cxn>
              <a:cxn ang="0">
                <a:pos x="1083" y="353"/>
              </a:cxn>
              <a:cxn ang="0">
                <a:pos x="1097" y="360"/>
              </a:cxn>
              <a:cxn ang="0">
                <a:pos x="1124" y="368"/>
              </a:cxn>
              <a:cxn ang="0">
                <a:pos x="1164" y="383"/>
              </a:cxn>
              <a:cxn ang="0">
                <a:pos x="1191" y="398"/>
              </a:cxn>
              <a:cxn ang="0">
                <a:pos x="1232" y="405"/>
              </a:cxn>
              <a:cxn ang="0">
                <a:pos x="1273" y="413"/>
              </a:cxn>
              <a:cxn ang="0">
                <a:pos x="1300" y="413"/>
              </a:cxn>
              <a:cxn ang="0">
                <a:pos x="1313" y="413"/>
              </a:cxn>
              <a:cxn ang="0">
                <a:pos x="1340" y="420"/>
              </a:cxn>
              <a:cxn ang="0">
                <a:pos x="1381" y="420"/>
              </a:cxn>
            </a:cxnLst>
            <a:rect l="0" t="0" r="r" b="b"/>
            <a:pathLst>
              <a:path w="1382" h="421">
                <a:moveTo>
                  <a:pt x="0" y="420"/>
                </a:moveTo>
                <a:lnTo>
                  <a:pt x="41" y="420"/>
                </a:lnTo>
                <a:lnTo>
                  <a:pt x="68" y="413"/>
                </a:lnTo>
                <a:lnTo>
                  <a:pt x="81" y="413"/>
                </a:lnTo>
                <a:lnTo>
                  <a:pt x="108" y="413"/>
                </a:lnTo>
                <a:lnTo>
                  <a:pt x="149" y="405"/>
                </a:lnTo>
                <a:lnTo>
                  <a:pt x="190" y="398"/>
                </a:lnTo>
                <a:lnTo>
                  <a:pt x="217" y="383"/>
                </a:lnTo>
                <a:lnTo>
                  <a:pt x="257" y="368"/>
                </a:lnTo>
                <a:lnTo>
                  <a:pt x="284" y="360"/>
                </a:lnTo>
                <a:lnTo>
                  <a:pt x="298" y="353"/>
                </a:lnTo>
                <a:lnTo>
                  <a:pt x="311" y="338"/>
                </a:lnTo>
                <a:lnTo>
                  <a:pt x="325" y="323"/>
                </a:lnTo>
                <a:lnTo>
                  <a:pt x="366" y="293"/>
                </a:lnTo>
                <a:lnTo>
                  <a:pt x="406" y="255"/>
                </a:lnTo>
                <a:lnTo>
                  <a:pt x="433" y="218"/>
                </a:lnTo>
                <a:lnTo>
                  <a:pt x="474" y="173"/>
                </a:lnTo>
                <a:lnTo>
                  <a:pt x="514" y="128"/>
                </a:lnTo>
                <a:lnTo>
                  <a:pt x="542" y="90"/>
                </a:lnTo>
                <a:lnTo>
                  <a:pt x="582" y="53"/>
                </a:lnTo>
                <a:lnTo>
                  <a:pt x="623" y="23"/>
                </a:lnTo>
                <a:lnTo>
                  <a:pt x="650" y="8"/>
                </a:lnTo>
                <a:lnTo>
                  <a:pt x="691" y="0"/>
                </a:lnTo>
                <a:lnTo>
                  <a:pt x="731" y="8"/>
                </a:lnTo>
                <a:lnTo>
                  <a:pt x="758" y="23"/>
                </a:lnTo>
                <a:lnTo>
                  <a:pt x="799" y="53"/>
                </a:lnTo>
                <a:lnTo>
                  <a:pt x="839" y="90"/>
                </a:lnTo>
                <a:lnTo>
                  <a:pt x="867" y="128"/>
                </a:lnTo>
                <a:lnTo>
                  <a:pt x="907" y="173"/>
                </a:lnTo>
                <a:lnTo>
                  <a:pt x="948" y="218"/>
                </a:lnTo>
                <a:lnTo>
                  <a:pt x="975" y="255"/>
                </a:lnTo>
                <a:lnTo>
                  <a:pt x="1015" y="293"/>
                </a:lnTo>
                <a:lnTo>
                  <a:pt x="1056" y="323"/>
                </a:lnTo>
                <a:lnTo>
                  <a:pt x="1070" y="338"/>
                </a:lnTo>
                <a:lnTo>
                  <a:pt x="1083" y="353"/>
                </a:lnTo>
                <a:lnTo>
                  <a:pt x="1097" y="360"/>
                </a:lnTo>
                <a:lnTo>
                  <a:pt x="1124" y="368"/>
                </a:lnTo>
                <a:lnTo>
                  <a:pt x="1164" y="383"/>
                </a:lnTo>
                <a:lnTo>
                  <a:pt x="1191" y="398"/>
                </a:lnTo>
                <a:lnTo>
                  <a:pt x="1232" y="405"/>
                </a:lnTo>
                <a:lnTo>
                  <a:pt x="1273" y="413"/>
                </a:lnTo>
                <a:lnTo>
                  <a:pt x="1300" y="413"/>
                </a:lnTo>
                <a:lnTo>
                  <a:pt x="1313" y="413"/>
                </a:lnTo>
                <a:lnTo>
                  <a:pt x="1340" y="420"/>
                </a:lnTo>
                <a:lnTo>
                  <a:pt x="1381" y="420"/>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14" name="Line 15">
            <a:extLst>
              <a:ext uri="{FF2B5EF4-FFF2-40B4-BE49-F238E27FC236}">
                <a16:creationId xmlns:a16="http://schemas.microsoft.com/office/drawing/2014/main" id="{671AEE25-212D-4710-AF91-486952911635}"/>
              </a:ext>
            </a:extLst>
          </p:cNvPr>
          <p:cNvSpPr>
            <a:spLocks noChangeShapeType="1"/>
          </p:cNvSpPr>
          <p:nvPr/>
        </p:nvSpPr>
        <p:spPr bwMode="auto">
          <a:xfrm>
            <a:off x="7444912" y="6092513"/>
            <a:ext cx="1358900" cy="0"/>
          </a:xfrm>
          <a:prstGeom prst="line">
            <a:avLst/>
          </a:prstGeom>
          <a:noFill/>
          <a:ln w="12700">
            <a:solidFill>
              <a:schemeClr val="tx1"/>
            </a:solidFill>
            <a:round/>
            <a:headEnd/>
            <a:tailEnd/>
          </a:ln>
          <a:effectLst/>
        </p:spPr>
        <p:txBody>
          <a:bodyPr wrap="none" anchor="ctr"/>
          <a:lstStyle/>
          <a:p>
            <a:endParaRPr lang="es-CO"/>
          </a:p>
        </p:txBody>
      </p:sp>
      <p:sp>
        <p:nvSpPr>
          <p:cNvPr id="15" name="Line 16">
            <a:extLst>
              <a:ext uri="{FF2B5EF4-FFF2-40B4-BE49-F238E27FC236}">
                <a16:creationId xmlns:a16="http://schemas.microsoft.com/office/drawing/2014/main" id="{96DD0389-3DFF-476C-B6A6-F69937833273}"/>
              </a:ext>
            </a:extLst>
          </p:cNvPr>
          <p:cNvSpPr>
            <a:spLocks noChangeShapeType="1"/>
          </p:cNvSpPr>
          <p:nvPr/>
        </p:nvSpPr>
        <p:spPr bwMode="auto">
          <a:xfrm flipV="1">
            <a:off x="8962562" y="1818963"/>
            <a:ext cx="0" cy="4279900"/>
          </a:xfrm>
          <a:prstGeom prst="line">
            <a:avLst/>
          </a:prstGeom>
          <a:noFill/>
          <a:ln w="12700">
            <a:solidFill>
              <a:schemeClr val="tx1"/>
            </a:solidFill>
            <a:round/>
            <a:headEnd/>
            <a:tailEnd/>
          </a:ln>
          <a:effectLst/>
        </p:spPr>
        <p:txBody>
          <a:bodyPr wrap="none" anchor="ctr"/>
          <a:lstStyle/>
          <a:p>
            <a:endParaRPr lang="es-CO"/>
          </a:p>
        </p:txBody>
      </p:sp>
      <p:sp>
        <p:nvSpPr>
          <p:cNvPr id="16" name="Line 17">
            <a:extLst>
              <a:ext uri="{FF2B5EF4-FFF2-40B4-BE49-F238E27FC236}">
                <a16:creationId xmlns:a16="http://schemas.microsoft.com/office/drawing/2014/main" id="{69B3370B-1796-425E-B4B2-D4436D932D50}"/>
              </a:ext>
            </a:extLst>
          </p:cNvPr>
          <p:cNvSpPr>
            <a:spLocks noChangeShapeType="1"/>
          </p:cNvSpPr>
          <p:nvPr/>
        </p:nvSpPr>
        <p:spPr bwMode="auto">
          <a:xfrm flipV="1">
            <a:off x="9121312" y="1818963"/>
            <a:ext cx="1130300" cy="4279900"/>
          </a:xfrm>
          <a:prstGeom prst="line">
            <a:avLst/>
          </a:prstGeom>
          <a:noFill/>
          <a:ln w="12700">
            <a:solidFill>
              <a:schemeClr val="tx1"/>
            </a:solidFill>
            <a:round/>
            <a:headEnd/>
            <a:tailEnd/>
          </a:ln>
          <a:effectLst/>
        </p:spPr>
        <p:txBody>
          <a:bodyPr wrap="none" anchor="ctr"/>
          <a:lstStyle/>
          <a:p>
            <a:endParaRPr lang="es-CO"/>
          </a:p>
        </p:txBody>
      </p:sp>
      <p:sp>
        <p:nvSpPr>
          <p:cNvPr id="17" name="Line 18">
            <a:extLst>
              <a:ext uri="{FF2B5EF4-FFF2-40B4-BE49-F238E27FC236}">
                <a16:creationId xmlns:a16="http://schemas.microsoft.com/office/drawing/2014/main" id="{595EA42D-1698-43FD-B0C1-54DD7168AA05}"/>
              </a:ext>
            </a:extLst>
          </p:cNvPr>
          <p:cNvSpPr>
            <a:spLocks noChangeShapeType="1"/>
          </p:cNvSpPr>
          <p:nvPr/>
        </p:nvSpPr>
        <p:spPr bwMode="auto">
          <a:xfrm flipH="1" flipV="1">
            <a:off x="7660812" y="1818963"/>
            <a:ext cx="1155700" cy="4279900"/>
          </a:xfrm>
          <a:prstGeom prst="line">
            <a:avLst/>
          </a:prstGeom>
          <a:noFill/>
          <a:ln w="12700">
            <a:solidFill>
              <a:schemeClr val="tx1"/>
            </a:solidFill>
            <a:round/>
            <a:headEnd/>
            <a:tailEnd/>
          </a:ln>
          <a:effectLst/>
        </p:spPr>
        <p:txBody>
          <a:bodyPr wrap="none" anchor="ctr"/>
          <a:lstStyle/>
          <a:p>
            <a:endParaRPr lang="es-CO"/>
          </a:p>
        </p:txBody>
      </p:sp>
      <p:sp>
        <p:nvSpPr>
          <p:cNvPr id="18" name="Line 19">
            <a:extLst>
              <a:ext uri="{FF2B5EF4-FFF2-40B4-BE49-F238E27FC236}">
                <a16:creationId xmlns:a16="http://schemas.microsoft.com/office/drawing/2014/main" id="{CA2B8780-28BF-420E-8BC7-DD8BFE6481D0}"/>
              </a:ext>
            </a:extLst>
          </p:cNvPr>
          <p:cNvSpPr>
            <a:spLocks noChangeShapeType="1"/>
          </p:cNvSpPr>
          <p:nvPr/>
        </p:nvSpPr>
        <p:spPr bwMode="auto">
          <a:xfrm>
            <a:off x="7825912" y="2892113"/>
            <a:ext cx="2273300" cy="0"/>
          </a:xfrm>
          <a:prstGeom prst="line">
            <a:avLst/>
          </a:prstGeom>
          <a:noFill/>
          <a:ln w="12700">
            <a:solidFill>
              <a:schemeClr val="tx1"/>
            </a:solidFill>
            <a:round/>
            <a:headEnd/>
            <a:tailEnd/>
          </a:ln>
          <a:effectLst/>
        </p:spPr>
        <p:txBody>
          <a:bodyPr wrap="none" anchor="ctr"/>
          <a:lstStyle/>
          <a:p>
            <a:endParaRPr lang="es-CO"/>
          </a:p>
        </p:txBody>
      </p:sp>
      <p:sp>
        <p:nvSpPr>
          <p:cNvPr id="19" name="Line 20">
            <a:extLst>
              <a:ext uri="{FF2B5EF4-FFF2-40B4-BE49-F238E27FC236}">
                <a16:creationId xmlns:a16="http://schemas.microsoft.com/office/drawing/2014/main" id="{BA4C5DCF-E0CC-4BCD-A392-0C56E13D06BF}"/>
              </a:ext>
            </a:extLst>
          </p:cNvPr>
          <p:cNvSpPr>
            <a:spLocks noChangeShapeType="1"/>
          </p:cNvSpPr>
          <p:nvPr/>
        </p:nvSpPr>
        <p:spPr bwMode="auto">
          <a:xfrm>
            <a:off x="88101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0" name="Line 21">
            <a:extLst>
              <a:ext uri="{FF2B5EF4-FFF2-40B4-BE49-F238E27FC236}">
                <a16:creationId xmlns:a16="http://schemas.microsoft.com/office/drawing/2014/main" id="{DE490E44-E7C3-41ED-B10C-95D61C0E607B}"/>
              </a:ext>
            </a:extLst>
          </p:cNvPr>
          <p:cNvSpPr>
            <a:spLocks noChangeShapeType="1"/>
          </p:cNvSpPr>
          <p:nvPr/>
        </p:nvSpPr>
        <p:spPr bwMode="auto">
          <a:xfrm>
            <a:off x="91149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2" name="Line 23">
            <a:extLst>
              <a:ext uri="{FF2B5EF4-FFF2-40B4-BE49-F238E27FC236}">
                <a16:creationId xmlns:a16="http://schemas.microsoft.com/office/drawing/2014/main" id="{CF3721A5-33DC-4BDB-99B4-DF722B0D17A0}"/>
              </a:ext>
            </a:extLst>
          </p:cNvPr>
          <p:cNvSpPr>
            <a:spLocks noChangeShapeType="1"/>
          </p:cNvSpPr>
          <p:nvPr/>
        </p:nvSpPr>
        <p:spPr bwMode="auto">
          <a:xfrm>
            <a:off x="8359312" y="6397313"/>
            <a:ext cx="4445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3" name="Line 24">
            <a:extLst>
              <a:ext uri="{FF2B5EF4-FFF2-40B4-BE49-F238E27FC236}">
                <a16:creationId xmlns:a16="http://schemas.microsoft.com/office/drawing/2014/main" id="{64F61B42-A0C5-4A0B-AE76-8284FC4AE5EE}"/>
              </a:ext>
            </a:extLst>
          </p:cNvPr>
          <p:cNvSpPr>
            <a:spLocks noChangeShapeType="1"/>
          </p:cNvSpPr>
          <p:nvPr/>
        </p:nvSpPr>
        <p:spPr bwMode="auto">
          <a:xfrm flipH="1">
            <a:off x="9108612" y="6397313"/>
            <a:ext cx="4699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4" name="Rectangle 25">
            <a:extLst>
              <a:ext uri="{FF2B5EF4-FFF2-40B4-BE49-F238E27FC236}">
                <a16:creationId xmlns:a16="http://schemas.microsoft.com/office/drawing/2014/main" id="{2D71F054-314A-4FE8-A750-79D264466F8C}"/>
              </a:ext>
            </a:extLst>
          </p:cNvPr>
          <p:cNvSpPr>
            <a:spLocks noChangeArrowheads="1"/>
          </p:cNvSpPr>
          <p:nvPr/>
        </p:nvSpPr>
        <p:spPr bwMode="auto">
          <a:xfrm>
            <a:off x="9194337" y="6398900"/>
            <a:ext cx="1503618" cy="459100"/>
          </a:xfrm>
          <a:prstGeom prst="rect">
            <a:avLst/>
          </a:prstGeom>
          <a:noFill/>
          <a:ln w="12700">
            <a:noFill/>
            <a:miter lim="800000"/>
            <a:headEnd/>
            <a:tailEnd/>
          </a:ln>
          <a:effectLst/>
        </p:spPr>
        <p:txBody>
          <a:bodyPr wrap="none" lIns="90488" tIns="44450" rIns="90488" bIns="44450">
            <a:spAutoFit/>
          </a:bodyPr>
          <a:lstStyle/>
          <a:p>
            <a:r>
              <a:rPr lang="en-US" sz="2400" dirty="0">
                <a:latin typeface="Book Antiqua" pitchFamily="18" charset="0"/>
              </a:rPr>
              <a:t>Jet:    </a:t>
            </a:r>
            <a:r>
              <a:rPr lang="en-US" sz="2400" dirty="0">
                <a:latin typeface="MT Extra" pitchFamily="18" charset="2"/>
              </a:rPr>
              <a:t> </a:t>
            </a:r>
            <a:r>
              <a:rPr lang="en-US" sz="2400" dirty="0">
                <a:latin typeface="Book Antiqua" pitchFamily="18" charset="0"/>
              </a:rPr>
              <a:t>, V</a:t>
            </a:r>
            <a:r>
              <a:rPr lang="en-US" sz="2400" baseline="-25000" dirty="0">
                <a:latin typeface="Book Antiqua" pitchFamily="18" charset="0"/>
              </a:rPr>
              <a:t>o</a:t>
            </a:r>
          </a:p>
        </p:txBody>
      </p:sp>
      <p:sp>
        <p:nvSpPr>
          <p:cNvPr id="25" name="Line 26">
            <a:extLst>
              <a:ext uri="{FF2B5EF4-FFF2-40B4-BE49-F238E27FC236}">
                <a16:creationId xmlns:a16="http://schemas.microsoft.com/office/drawing/2014/main" id="{2E3956EC-9655-4271-89D5-CDFB11066065}"/>
              </a:ext>
            </a:extLst>
          </p:cNvPr>
          <p:cNvSpPr>
            <a:spLocks noChangeShapeType="1"/>
          </p:cNvSpPr>
          <p:nvPr/>
        </p:nvSpPr>
        <p:spPr bwMode="auto">
          <a:xfrm>
            <a:off x="8283112" y="4492313"/>
            <a:ext cx="1358900" cy="0"/>
          </a:xfrm>
          <a:prstGeom prst="line">
            <a:avLst/>
          </a:prstGeom>
          <a:noFill/>
          <a:ln w="12700">
            <a:solidFill>
              <a:schemeClr val="tx1"/>
            </a:solidFill>
            <a:round/>
            <a:headEnd/>
            <a:tailEnd/>
          </a:ln>
          <a:effectLst/>
        </p:spPr>
        <p:txBody>
          <a:bodyPr wrap="none" anchor="ctr"/>
          <a:lstStyle/>
          <a:p>
            <a:endParaRPr lang="es-CO"/>
          </a:p>
        </p:txBody>
      </p:sp>
      <p:sp>
        <p:nvSpPr>
          <p:cNvPr id="26" name="Freeform 27">
            <a:extLst>
              <a:ext uri="{FF2B5EF4-FFF2-40B4-BE49-F238E27FC236}">
                <a16:creationId xmlns:a16="http://schemas.microsoft.com/office/drawing/2014/main" id="{92EB39C3-A6BE-4122-A36B-56C337687379}"/>
              </a:ext>
            </a:extLst>
          </p:cNvPr>
          <p:cNvSpPr>
            <a:spLocks/>
          </p:cNvSpPr>
          <p:nvPr/>
        </p:nvSpPr>
        <p:spPr bwMode="auto">
          <a:xfrm>
            <a:off x="8335499" y="3577914"/>
            <a:ext cx="1238250" cy="911225"/>
          </a:xfrm>
          <a:custGeom>
            <a:avLst/>
            <a:gdLst/>
            <a:ahLst/>
            <a:cxnLst>
              <a:cxn ang="0">
                <a:pos x="0" y="573"/>
              </a:cxn>
              <a:cxn ang="0">
                <a:pos x="23" y="573"/>
              </a:cxn>
              <a:cxn ang="0">
                <a:pos x="38" y="563"/>
              </a:cxn>
              <a:cxn ang="0">
                <a:pos x="46" y="563"/>
              </a:cxn>
              <a:cxn ang="0">
                <a:pos x="61" y="563"/>
              </a:cxn>
              <a:cxn ang="0">
                <a:pos x="84" y="553"/>
              </a:cxn>
              <a:cxn ang="0">
                <a:pos x="107" y="542"/>
              </a:cxn>
              <a:cxn ang="0">
                <a:pos x="122" y="522"/>
              </a:cxn>
              <a:cxn ang="0">
                <a:pos x="145" y="501"/>
              </a:cxn>
              <a:cxn ang="0">
                <a:pos x="160" y="491"/>
              </a:cxn>
              <a:cxn ang="0">
                <a:pos x="168" y="481"/>
              </a:cxn>
              <a:cxn ang="0">
                <a:pos x="176" y="460"/>
              </a:cxn>
              <a:cxn ang="0">
                <a:pos x="183" y="440"/>
              </a:cxn>
              <a:cxn ang="0">
                <a:pos x="206" y="399"/>
              </a:cxn>
              <a:cxn ang="0">
                <a:pos x="229" y="348"/>
              </a:cxn>
              <a:cxn ang="0">
                <a:pos x="244" y="297"/>
              </a:cxn>
              <a:cxn ang="0">
                <a:pos x="267" y="235"/>
              </a:cxn>
              <a:cxn ang="0">
                <a:pos x="290" y="174"/>
              </a:cxn>
              <a:cxn ang="0">
                <a:pos x="305" y="123"/>
              </a:cxn>
              <a:cxn ang="0">
                <a:pos x="328" y="72"/>
              </a:cxn>
              <a:cxn ang="0">
                <a:pos x="351" y="31"/>
              </a:cxn>
              <a:cxn ang="0">
                <a:pos x="367" y="10"/>
              </a:cxn>
              <a:cxn ang="0">
                <a:pos x="390" y="0"/>
              </a:cxn>
              <a:cxn ang="0">
                <a:pos x="412" y="10"/>
              </a:cxn>
              <a:cxn ang="0">
                <a:pos x="428" y="31"/>
              </a:cxn>
              <a:cxn ang="0">
                <a:pos x="451" y="72"/>
              </a:cxn>
              <a:cxn ang="0">
                <a:pos x="474" y="123"/>
              </a:cxn>
              <a:cxn ang="0">
                <a:pos x="489" y="174"/>
              </a:cxn>
              <a:cxn ang="0">
                <a:pos x="512" y="235"/>
              </a:cxn>
              <a:cxn ang="0">
                <a:pos x="535" y="297"/>
              </a:cxn>
              <a:cxn ang="0">
                <a:pos x="550" y="348"/>
              </a:cxn>
              <a:cxn ang="0">
                <a:pos x="573" y="399"/>
              </a:cxn>
              <a:cxn ang="0">
                <a:pos x="596" y="440"/>
              </a:cxn>
              <a:cxn ang="0">
                <a:pos x="603" y="460"/>
              </a:cxn>
              <a:cxn ang="0">
                <a:pos x="611" y="481"/>
              </a:cxn>
              <a:cxn ang="0">
                <a:pos x="619" y="491"/>
              </a:cxn>
              <a:cxn ang="0">
                <a:pos x="634" y="501"/>
              </a:cxn>
              <a:cxn ang="0">
                <a:pos x="657" y="522"/>
              </a:cxn>
              <a:cxn ang="0">
                <a:pos x="672" y="542"/>
              </a:cxn>
              <a:cxn ang="0">
                <a:pos x="695" y="553"/>
              </a:cxn>
              <a:cxn ang="0">
                <a:pos x="718" y="563"/>
              </a:cxn>
              <a:cxn ang="0">
                <a:pos x="733" y="563"/>
              </a:cxn>
              <a:cxn ang="0">
                <a:pos x="741" y="563"/>
              </a:cxn>
              <a:cxn ang="0">
                <a:pos x="756" y="573"/>
              </a:cxn>
              <a:cxn ang="0">
                <a:pos x="779" y="573"/>
              </a:cxn>
            </a:cxnLst>
            <a:rect l="0" t="0" r="r" b="b"/>
            <a:pathLst>
              <a:path w="780" h="574">
                <a:moveTo>
                  <a:pt x="0" y="573"/>
                </a:moveTo>
                <a:lnTo>
                  <a:pt x="23" y="573"/>
                </a:lnTo>
                <a:lnTo>
                  <a:pt x="38" y="563"/>
                </a:lnTo>
                <a:lnTo>
                  <a:pt x="46" y="563"/>
                </a:lnTo>
                <a:lnTo>
                  <a:pt x="61" y="563"/>
                </a:lnTo>
                <a:lnTo>
                  <a:pt x="84" y="553"/>
                </a:lnTo>
                <a:lnTo>
                  <a:pt x="107" y="542"/>
                </a:lnTo>
                <a:lnTo>
                  <a:pt x="122" y="522"/>
                </a:lnTo>
                <a:lnTo>
                  <a:pt x="145" y="501"/>
                </a:lnTo>
                <a:lnTo>
                  <a:pt x="160" y="491"/>
                </a:lnTo>
                <a:lnTo>
                  <a:pt x="168" y="481"/>
                </a:lnTo>
                <a:lnTo>
                  <a:pt x="176" y="460"/>
                </a:lnTo>
                <a:lnTo>
                  <a:pt x="183" y="440"/>
                </a:lnTo>
                <a:lnTo>
                  <a:pt x="206" y="399"/>
                </a:lnTo>
                <a:lnTo>
                  <a:pt x="229" y="348"/>
                </a:lnTo>
                <a:lnTo>
                  <a:pt x="244" y="297"/>
                </a:lnTo>
                <a:lnTo>
                  <a:pt x="267" y="235"/>
                </a:lnTo>
                <a:lnTo>
                  <a:pt x="290" y="174"/>
                </a:lnTo>
                <a:lnTo>
                  <a:pt x="305" y="123"/>
                </a:lnTo>
                <a:lnTo>
                  <a:pt x="328" y="72"/>
                </a:lnTo>
                <a:lnTo>
                  <a:pt x="351" y="31"/>
                </a:lnTo>
                <a:lnTo>
                  <a:pt x="367" y="10"/>
                </a:lnTo>
                <a:lnTo>
                  <a:pt x="390" y="0"/>
                </a:lnTo>
                <a:lnTo>
                  <a:pt x="412" y="10"/>
                </a:lnTo>
                <a:lnTo>
                  <a:pt x="428" y="31"/>
                </a:lnTo>
                <a:lnTo>
                  <a:pt x="451" y="72"/>
                </a:lnTo>
                <a:lnTo>
                  <a:pt x="474" y="123"/>
                </a:lnTo>
                <a:lnTo>
                  <a:pt x="489" y="174"/>
                </a:lnTo>
                <a:lnTo>
                  <a:pt x="512" y="235"/>
                </a:lnTo>
                <a:lnTo>
                  <a:pt x="535" y="297"/>
                </a:lnTo>
                <a:lnTo>
                  <a:pt x="550" y="348"/>
                </a:lnTo>
                <a:lnTo>
                  <a:pt x="573" y="399"/>
                </a:lnTo>
                <a:lnTo>
                  <a:pt x="596" y="440"/>
                </a:lnTo>
                <a:lnTo>
                  <a:pt x="603" y="460"/>
                </a:lnTo>
                <a:lnTo>
                  <a:pt x="611" y="481"/>
                </a:lnTo>
                <a:lnTo>
                  <a:pt x="619" y="491"/>
                </a:lnTo>
                <a:lnTo>
                  <a:pt x="634" y="501"/>
                </a:lnTo>
                <a:lnTo>
                  <a:pt x="657" y="522"/>
                </a:lnTo>
                <a:lnTo>
                  <a:pt x="672" y="542"/>
                </a:lnTo>
                <a:lnTo>
                  <a:pt x="695" y="553"/>
                </a:lnTo>
                <a:lnTo>
                  <a:pt x="718" y="563"/>
                </a:lnTo>
                <a:lnTo>
                  <a:pt x="733" y="563"/>
                </a:lnTo>
                <a:lnTo>
                  <a:pt x="741" y="563"/>
                </a:lnTo>
                <a:lnTo>
                  <a:pt x="756" y="573"/>
                </a:lnTo>
                <a:lnTo>
                  <a:pt x="779" y="573"/>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27" name="Line 28">
            <a:extLst>
              <a:ext uri="{FF2B5EF4-FFF2-40B4-BE49-F238E27FC236}">
                <a16:creationId xmlns:a16="http://schemas.microsoft.com/office/drawing/2014/main" id="{ED0448AE-9735-4F95-AB25-96806F130A51}"/>
              </a:ext>
            </a:extLst>
          </p:cNvPr>
          <p:cNvSpPr>
            <a:spLocks noChangeShapeType="1"/>
          </p:cNvSpPr>
          <p:nvPr/>
        </p:nvSpPr>
        <p:spPr bwMode="auto">
          <a:xfrm flipH="1" flipV="1">
            <a:off x="8422812" y="1666563"/>
            <a:ext cx="393700" cy="4432300"/>
          </a:xfrm>
          <a:prstGeom prst="line">
            <a:avLst/>
          </a:prstGeom>
          <a:noFill/>
          <a:ln w="12700">
            <a:solidFill>
              <a:schemeClr val="tx1"/>
            </a:solidFill>
            <a:round/>
            <a:headEnd/>
            <a:tailEnd/>
          </a:ln>
          <a:effectLst/>
        </p:spPr>
        <p:txBody>
          <a:bodyPr wrap="none" anchor="ctr"/>
          <a:lstStyle/>
          <a:p>
            <a:endParaRPr lang="es-CO"/>
          </a:p>
        </p:txBody>
      </p:sp>
      <p:sp>
        <p:nvSpPr>
          <p:cNvPr id="28" name="Line 29">
            <a:extLst>
              <a:ext uri="{FF2B5EF4-FFF2-40B4-BE49-F238E27FC236}">
                <a16:creationId xmlns:a16="http://schemas.microsoft.com/office/drawing/2014/main" id="{1D14F29D-52D9-4862-8E78-9F033543BCBA}"/>
              </a:ext>
            </a:extLst>
          </p:cNvPr>
          <p:cNvSpPr>
            <a:spLocks noChangeShapeType="1"/>
          </p:cNvSpPr>
          <p:nvPr/>
        </p:nvSpPr>
        <p:spPr bwMode="auto">
          <a:xfrm flipV="1">
            <a:off x="9121312" y="1666563"/>
            <a:ext cx="368300" cy="4432300"/>
          </a:xfrm>
          <a:prstGeom prst="line">
            <a:avLst/>
          </a:prstGeom>
          <a:noFill/>
          <a:ln w="12700">
            <a:solidFill>
              <a:schemeClr val="tx1"/>
            </a:solidFill>
            <a:round/>
            <a:headEnd/>
            <a:tailEnd/>
          </a:ln>
          <a:effectLst/>
        </p:spPr>
        <p:txBody>
          <a:bodyPr wrap="none" anchor="ctr"/>
          <a:lstStyle/>
          <a:p>
            <a:endParaRPr lang="es-CO"/>
          </a:p>
        </p:txBody>
      </p:sp>
      <p:grpSp>
        <p:nvGrpSpPr>
          <p:cNvPr id="29" name="Group 31">
            <a:extLst>
              <a:ext uri="{FF2B5EF4-FFF2-40B4-BE49-F238E27FC236}">
                <a16:creationId xmlns:a16="http://schemas.microsoft.com/office/drawing/2014/main" id="{518F38C9-56E9-4DBE-B59D-A3E9FCC99D82}"/>
              </a:ext>
            </a:extLst>
          </p:cNvPr>
          <p:cNvGrpSpPr>
            <a:grpSpLocks/>
          </p:cNvGrpSpPr>
          <p:nvPr/>
        </p:nvGrpSpPr>
        <p:grpSpPr bwMode="auto">
          <a:xfrm>
            <a:off x="9191162" y="4728850"/>
            <a:ext cx="298450" cy="298450"/>
            <a:chOff x="3600" y="2981"/>
            <a:chExt cx="188" cy="188"/>
          </a:xfrm>
        </p:grpSpPr>
        <p:sp>
          <p:nvSpPr>
            <p:cNvPr id="30" name="Arc 32">
              <a:extLst>
                <a:ext uri="{FF2B5EF4-FFF2-40B4-BE49-F238E27FC236}">
                  <a16:creationId xmlns:a16="http://schemas.microsoft.com/office/drawing/2014/main" id="{3CA45CDB-2E9B-4B02-8224-58CB45A37ADF}"/>
                </a:ext>
              </a:extLst>
            </p:cNvPr>
            <p:cNvSpPr>
              <a:spLocks/>
            </p:cNvSpPr>
            <p:nvPr/>
          </p:nvSpPr>
          <p:spPr bwMode="auto">
            <a:xfrm>
              <a:off x="3696"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1" name="Arc 33">
              <a:extLst>
                <a:ext uri="{FF2B5EF4-FFF2-40B4-BE49-F238E27FC236}">
                  <a16:creationId xmlns:a16="http://schemas.microsoft.com/office/drawing/2014/main" id="{FA0FDDE9-3764-4FEC-B6B9-869253BFE58D}"/>
                </a:ext>
              </a:extLst>
            </p:cNvPr>
            <p:cNvSpPr>
              <a:spLocks/>
            </p:cNvSpPr>
            <p:nvPr/>
          </p:nvSpPr>
          <p:spPr bwMode="auto">
            <a:xfrm rot="5400000">
              <a:off x="3696" y="307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2" name="Arc 34">
              <a:extLst>
                <a:ext uri="{FF2B5EF4-FFF2-40B4-BE49-F238E27FC236}">
                  <a16:creationId xmlns:a16="http://schemas.microsoft.com/office/drawing/2014/main" id="{76A44E2F-968F-44ED-A863-6B8EC5C70457}"/>
                </a:ext>
              </a:extLst>
            </p:cNvPr>
            <p:cNvSpPr>
              <a:spLocks/>
            </p:cNvSpPr>
            <p:nvPr/>
          </p:nvSpPr>
          <p:spPr bwMode="auto">
            <a:xfrm rot="16200000">
              <a:off x="3600"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3" name="Group 35">
            <a:extLst>
              <a:ext uri="{FF2B5EF4-FFF2-40B4-BE49-F238E27FC236}">
                <a16:creationId xmlns:a16="http://schemas.microsoft.com/office/drawing/2014/main" id="{AC76D70A-BFB7-4636-B206-B2A692E5395B}"/>
              </a:ext>
            </a:extLst>
          </p:cNvPr>
          <p:cNvGrpSpPr>
            <a:grpSpLocks/>
          </p:cNvGrpSpPr>
          <p:nvPr/>
        </p:nvGrpSpPr>
        <p:grpSpPr bwMode="auto">
          <a:xfrm>
            <a:off x="9343562" y="4119250"/>
            <a:ext cx="298450" cy="298450"/>
            <a:chOff x="3696" y="2597"/>
            <a:chExt cx="188" cy="188"/>
          </a:xfrm>
        </p:grpSpPr>
        <p:sp>
          <p:nvSpPr>
            <p:cNvPr id="34" name="Arc 36">
              <a:extLst>
                <a:ext uri="{FF2B5EF4-FFF2-40B4-BE49-F238E27FC236}">
                  <a16:creationId xmlns:a16="http://schemas.microsoft.com/office/drawing/2014/main" id="{D6FB1804-F468-4693-ABB1-9FEA8FC1F4F2}"/>
                </a:ext>
              </a:extLst>
            </p:cNvPr>
            <p:cNvSpPr>
              <a:spLocks/>
            </p:cNvSpPr>
            <p:nvPr/>
          </p:nvSpPr>
          <p:spPr bwMode="auto">
            <a:xfrm>
              <a:off x="3792"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5" name="Arc 37">
              <a:extLst>
                <a:ext uri="{FF2B5EF4-FFF2-40B4-BE49-F238E27FC236}">
                  <a16:creationId xmlns:a16="http://schemas.microsoft.com/office/drawing/2014/main" id="{D51475CE-6450-4F0F-885F-FDA8084DE63A}"/>
                </a:ext>
              </a:extLst>
            </p:cNvPr>
            <p:cNvSpPr>
              <a:spLocks/>
            </p:cNvSpPr>
            <p:nvPr/>
          </p:nvSpPr>
          <p:spPr bwMode="auto">
            <a:xfrm rot="5400000">
              <a:off x="3792" y="269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6" name="Arc 38">
              <a:extLst>
                <a:ext uri="{FF2B5EF4-FFF2-40B4-BE49-F238E27FC236}">
                  <a16:creationId xmlns:a16="http://schemas.microsoft.com/office/drawing/2014/main" id="{D624D3AE-5AF9-46D9-A708-184B5475E21A}"/>
                </a:ext>
              </a:extLst>
            </p:cNvPr>
            <p:cNvSpPr>
              <a:spLocks/>
            </p:cNvSpPr>
            <p:nvPr/>
          </p:nvSpPr>
          <p:spPr bwMode="auto">
            <a:xfrm rot="16200000">
              <a:off x="3696"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7" name="Group 39">
            <a:extLst>
              <a:ext uri="{FF2B5EF4-FFF2-40B4-BE49-F238E27FC236}">
                <a16:creationId xmlns:a16="http://schemas.microsoft.com/office/drawing/2014/main" id="{3F979619-6BFD-416E-994D-461936C70478}"/>
              </a:ext>
            </a:extLst>
          </p:cNvPr>
          <p:cNvGrpSpPr>
            <a:grpSpLocks/>
          </p:cNvGrpSpPr>
          <p:nvPr/>
        </p:nvGrpSpPr>
        <p:grpSpPr bwMode="auto">
          <a:xfrm>
            <a:off x="9495962" y="3509650"/>
            <a:ext cx="298450" cy="298450"/>
            <a:chOff x="3792" y="2213"/>
            <a:chExt cx="188" cy="188"/>
          </a:xfrm>
        </p:grpSpPr>
        <p:sp>
          <p:nvSpPr>
            <p:cNvPr id="38" name="Arc 40">
              <a:extLst>
                <a:ext uri="{FF2B5EF4-FFF2-40B4-BE49-F238E27FC236}">
                  <a16:creationId xmlns:a16="http://schemas.microsoft.com/office/drawing/2014/main" id="{10C58C43-6ED0-404C-BBA8-13AABDCCBA39}"/>
                </a:ext>
              </a:extLst>
            </p:cNvPr>
            <p:cNvSpPr>
              <a:spLocks/>
            </p:cNvSpPr>
            <p:nvPr/>
          </p:nvSpPr>
          <p:spPr bwMode="auto">
            <a:xfrm>
              <a:off x="3888"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9" name="Arc 41">
              <a:extLst>
                <a:ext uri="{FF2B5EF4-FFF2-40B4-BE49-F238E27FC236}">
                  <a16:creationId xmlns:a16="http://schemas.microsoft.com/office/drawing/2014/main" id="{9532C425-2035-4EB6-99BD-34545621D369}"/>
                </a:ext>
              </a:extLst>
            </p:cNvPr>
            <p:cNvSpPr>
              <a:spLocks/>
            </p:cNvSpPr>
            <p:nvPr/>
          </p:nvSpPr>
          <p:spPr bwMode="auto">
            <a:xfrm rot="5400000">
              <a:off x="3888" y="230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0" name="Arc 42">
              <a:extLst>
                <a:ext uri="{FF2B5EF4-FFF2-40B4-BE49-F238E27FC236}">
                  <a16:creationId xmlns:a16="http://schemas.microsoft.com/office/drawing/2014/main" id="{1375132E-CDB2-4392-8CF9-5AB5F49A047D}"/>
                </a:ext>
              </a:extLst>
            </p:cNvPr>
            <p:cNvSpPr>
              <a:spLocks/>
            </p:cNvSpPr>
            <p:nvPr/>
          </p:nvSpPr>
          <p:spPr bwMode="auto">
            <a:xfrm rot="16200000">
              <a:off x="3792"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1" name="Group 43">
            <a:extLst>
              <a:ext uri="{FF2B5EF4-FFF2-40B4-BE49-F238E27FC236}">
                <a16:creationId xmlns:a16="http://schemas.microsoft.com/office/drawing/2014/main" id="{E0F52109-AA6C-4A28-B41A-731E14EE128C}"/>
              </a:ext>
            </a:extLst>
          </p:cNvPr>
          <p:cNvGrpSpPr>
            <a:grpSpLocks/>
          </p:cNvGrpSpPr>
          <p:nvPr/>
        </p:nvGrpSpPr>
        <p:grpSpPr bwMode="auto">
          <a:xfrm>
            <a:off x="9648362" y="2900050"/>
            <a:ext cx="298450" cy="298450"/>
            <a:chOff x="3888" y="1829"/>
            <a:chExt cx="188" cy="188"/>
          </a:xfrm>
        </p:grpSpPr>
        <p:sp>
          <p:nvSpPr>
            <p:cNvPr id="42" name="Arc 44">
              <a:extLst>
                <a:ext uri="{FF2B5EF4-FFF2-40B4-BE49-F238E27FC236}">
                  <a16:creationId xmlns:a16="http://schemas.microsoft.com/office/drawing/2014/main" id="{CF6E1596-1274-4CE6-95F8-78A99D4DE408}"/>
                </a:ext>
              </a:extLst>
            </p:cNvPr>
            <p:cNvSpPr>
              <a:spLocks/>
            </p:cNvSpPr>
            <p:nvPr/>
          </p:nvSpPr>
          <p:spPr bwMode="auto">
            <a:xfrm>
              <a:off x="3984"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3" name="Arc 45">
              <a:extLst>
                <a:ext uri="{FF2B5EF4-FFF2-40B4-BE49-F238E27FC236}">
                  <a16:creationId xmlns:a16="http://schemas.microsoft.com/office/drawing/2014/main" id="{4A5F67D8-644E-4632-BE00-821E720FD8E0}"/>
                </a:ext>
              </a:extLst>
            </p:cNvPr>
            <p:cNvSpPr>
              <a:spLocks/>
            </p:cNvSpPr>
            <p:nvPr/>
          </p:nvSpPr>
          <p:spPr bwMode="auto">
            <a:xfrm rot="5400000">
              <a:off x="3984" y="192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4" name="Arc 46">
              <a:extLst>
                <a:ext uri="{FF2B5EF4-FFF2-40B4-BE49-F238E27FC236}">
                  <a16:creationId xmlns:a16="http://schemas.microsoft.com/office/drawing/2014/main" id="{6DDC4AEA-2516-4973-9586-9A617264B6A5}"/>
                </a:ext>
              </a:extLst>
            </p:cNvPr>
            <p:cNvSpPr>
              <a:spLocks/>
            </p:cNvSpPr>
            <p:nvPr/>
          </p:nvSpPr>
          <p:spPr bwMode="auto">
            <a:xfrm rot="16200000">
              <a:off x="3888"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5" name="Group 47">
            <a:extLst>
              <a:ext uri="{FF2B5EF4-FFF2-40B4-BE49-F238E27FC236}">
                <a16:creationId xmlns:a16="http://schemas.microsoft.com/office/drawing/2014/main" id="{0513F143-AD09-4046-A4AC-EB9DDA95B702}"/>
              </a:ext>
            </a:extLst>
          </p:cNvPr>
          <p:cNvGrpSpPr>
            <a:grpSpLocks/>
          </p:cNvGrpSpPr>
          <p:nvPr/>
        </p:nvGrpSpPr>
        <p:grpSpPr bwMode="auto">
          <a:xfrm>
            <a:off x="9800762" y="2290450"/>
            <a:ext cx="298450" cy="298450"/>
            <a:chOff x="3984" y="1445"/>
            <a:chExt cx="188" cy="188"/>
          </a:xfrm>
        </p:grpSpPr>
        <p:sp>
          <p:nvSpPr>
            <p:cNvPr id="46" name="Arc 48">
              <a:extLst>
                <a:ext uri="{FF2B5EF4-FFF2-40B4-BE49-F238E27FC236}">
                  <a16:creationId xmlns:a16="http://schemas.microsoft.com/office/drawing/2014/main" id="{BEA30204-C3EC-4A67-8517-6C5FCAB7F0E7}"/>
                </a:ext>
              </a:extLst>
            </p:cNvPr>
            <p:cNvSpPr>
              <a:spLocks/>
            </p:cNvSpPr>
            <p:nvPr/>
          </p:nvSpPr>
          <p:spPr bwMode="auto">
            <a:xfrm>
              <a:off x="4080"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7" name="Arc 49">
              <a:extLst>
                <a:ext uri="{FF2B5EF4-FFF2-40B4-BE49-F238E27FC236}">
                  <a16:creationId xmlns:a16="http://schemas.microsoft.com/office/drawing/2014/main" id="{EF818734-8DD4-4106-8A3A-C5C9C24E11DC}"/>
                </a:ext>
              </a:extLst>
            </p:cNvPr>
            <p:cNvSpPr>
              <a:spLocks/>
            </p:cNvSpPr>
            <p:nvPr/>
          </p:nvSpPr>
          <p:spPr bwMode="auto">
            <a:xfrm rot="5400000">
              <a:off x="4080" y="154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8" name="Arc 50">
              <a:extLst>
                <a:ext uri="{FF2B5EF4-FFF2-40B4-BE49-F238E27FC236}">
                  <a16:creationId xmlns:a16="http://schemas.microsoft.com/office/drawing/2014/main" id="{5205A38C-864C-4F37-847D-954E31BF45C5}"/>
                </a:ext>
              </a:extLst>
            </p:cNvPr>
            <p:cNvSpPr>
              <a:spLocks/>
            </p:cNvSpPr>
            <p:nvPr/>
          </p:nvSpPr>
          <p:spPr bwMode="auto">
            <a:xfrm rot="16200000">
              <a:off x="3984"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9" name="Group 51">
            <a:extLst>
              <a:ext uri="{FF2B5EF4-FFF2-40B4-BE49-F238E27FC236}">
                <a16:creationId xmlns:a16="http://schemas.microsoft.com/office/drawing/2014/main" id="{37066CDA-1717-4392-B90C-41DC1143FF7D}"/>
              </a:ext>
            </a:extLst>
          </p:cNvPr>
          <p:cNvGrpSpPr>
            <a:grpSpLocks/>
          </p:cNvGrpSpPr>
          <p:nvPr/>
        </p:nvGrpSpPr>
        <p:grpSpPr bwMode="auto">
          <a:xfrm>
            <a:off x="9953162" y="1680850"/>
            <a:ext cx="298450" cy="298450"/>
            <a:chOff x="4080" y="1061"/>
            <a:chExt cx="188" cy="188"/>
          </a:xfrm>
        </p:grpSpPr>
        <p:sp>
          <p:nvSpPr>
            <p:cNvPr id="50" name="Arc 52">
              <a:extLst>
                <a:ext uri="{FF2B5EF4-FFF2-40B4-BE49-F238E27FC236}">
                  <a16:creationId xmlns:a16="http://schemas.microsoft.com/office/drawing/2014/main" id="{FDACD0A3-FCC1-493C-84F3-7C9420D993A9}"/>
                </a:ext>
              </a:extLst>
            </p:cNvPr>
            <p:cNvSpPr>
              <a:spLocks/>
            </p:cNvSpPr>
            <p:nvPr/>
          </p:nvSpPr>
          <p:spPr bwMode="auto">
            <a:xfrm>
              <a:off x="4176"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51" name="Arc 53">
              <a:extLst>
                <a:ext uri="{FF2B5EF4-FFF2-40B4-BE49-F238E27FC236}">
                  <a16:creationId xmlns:a16="http://schemas.microsoft.com/office/drawing/2014/main" id="{545AA3A5-27A6-48CD-ACA5-1827E96E326A}"/>
                </a:ext>
              </a:extLst>
            </p:cNvPr>
            <p:cNvSpPr>
              <a:spLocks/>
            </p:cNvSpPr>
            <p:nvPr/>
          </p:nvSpPr>
          <p:spPr bwMode="auto">
            <a:xfrm rot="5400000">
              <a:off x="4176" y="115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52" name="Arc 54">
              <a:extLst>
                <a:ext uri="{FF2B5EF4-FFF2-40B4-BE49-F238E27FC236}">
                  <a16:creationId xmlns:a16="http://schemas.microsoft.com/office/drawing/2014/main" id="{ED1A4D47-9DDC-4D83-A93C-A6F6EB7DFB10}"/>
                </a:ext>
              </a:extLst>
            </p:cNvPr>
            <p:cNvSpPr>
              <a:spLocks/>
            </p:cNvSpPr>
            <p:nvPr/>
          </p:nvSpPr>
          <p:spPr bwMode="auto">
            <a:xfrm rot="16200000">
              <a:off x="4080"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53" name="Group 55">
            <a:extLst>
              <a:ext uri="{FF2B5EF4-FFF2-40B4-BE49-F238E27FC236}">
                <a16:creationId xmlns:a16="http://schemas.microsoft.com/office/drawing/2014/main" id="{0A09DC29-E1E6-48B8-9E48-6A1B56ABA4FC}"/>
              </a:ext>
            </a:extLst>
          </p:cNvPr>
          <p:cNvGrpSpPr>
            <a:grpSpLocks/>
          </p:cNvGrpSpPr>
          <p:nvPr/>
        </p:nvGrpSpPr>
        <p:grpSpPr bwMode="auto">
          <a:xfrm>
            <a:off x="7675099" y="1757050"/>
            <a:ext cx="1060450" cy="3346450"/>
            <a:chOff x="2645" y="1109"/>
            <a:chExt cx="668" cy="2108"/>
          </a:xfrm>
        </p:grpSpPr>
        <p:grpSp>
          <p:nvGrpSpPr>
            <p:cNvPr id="54" name="Group 56">
              <a:extLst>
                <a:ext uri="{FF2B5EF4-FFF2-40B4-BE49-F238E27FC236}">
                  <a16:creationId xmlns:a16="http://schemas.microsoft.com/office/drawing/2014/main" id="{0B4FA4A4-F743-46BF-8490-3CA432B22DF4}"/>
                </a:ext>
              </a:extLst>
            </p:cNvPr>
            <p:cNvGrpSpPr>
              <a:grpSpLocks/>
            </p:cNvGrpSpPr>
            <p:nvPr/>
          </p:nvGrpSpPr>
          <p:grpSpPr bwMode="auto">
            <a:xfrm>
              <a:off x="3125" y="3029"/>
              <a:ext cx="188" cy="188"/>
              <a:chOff x="3125" y="3029"/>
              <a:chExt cx="188" cy="188"/>
            </a:xfrm>
          </p:grpSpPr>
          <p:sp>
            <p:nvSpPr>
              <p:cNvPr id="75" name="Arc 57">
                <a:extLst>
                  <a:ext uri="{FF2B5EF4-FFF2-40B4-BE49-F238E27FC236}">
                    <a16:creationId xmlns:a16="http://schemas.microsoft.com/office/drawing/2014/main" id="{DD3B71B3-B0BA-4BB2-99B1-D7BD564F3203}"/>
                  </a:ext>
                </a:extLst>
              </p:cNvPr>
              <p:cNvSpPr>
                <a:spLocks/>
              </p:cNvSpPr>
              <p:nvPr/>
            </p:nvSpPr>
            <p:spPr bwMode="auto">
              <a:xfrm>
                <a:off x="3125"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6" name="Arc 58">
                <a:extLst>
                  <a:ext uri="{FF2B5EF4-FFF2-40B4-BE49-F238E27FC236}">
                    <a16:creationId xmlns:a16="http://schemas.microsoft.com/office/drawing/2014/main" id="{27074C46-0058-4EA8-BC34-EECCA8505B15}"/>
                  </a:ext>
                </a:extLst>
              </p:cNvPr>
              <p:cNvSpPr>
                <a:spLocks/>
              </p:cNvSpPr>
              <p:nvPr/>
            </p:nvSpPr>
            <p:spPr bwMode="auto">
              <a:xfrm rot="16200000">
                <a:off x="3125" y="312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7" name="Arc 59">
                <a:extLst>
                  <a:ext uri="{FF2B5EF4-FFF2-40B4-BE49-F238E27FC236}">
                    <a16:creationId xmlns:a16="http://schemas.microsoft.com/office/drawing/2014/main" id="{BBA1B65A-07EA-47A8-A5B6-C9207CA5D164}"/>
                  </a:ext>
                </a:extLst>
              </p:cNvPr>
              <p:cNvSpPr>
                <a:spLocks/>
              </p:cNvSpPr>
              <p:nvPr/>
            </p:nvSpPr>
            <p:spPr bwMode="auto">
              <a:xfrm rot="5400000">
                <a:off x="3221"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5" name="Group 60">
              <a:extLst>
                <a:ext uri="{FF2B5EF4-FFF2-40B4-BE49-F238E27FC236}">
                  <a16:creationId xmlns:a16="http://schemas.microsoft.com/office/drawing/2014/main" id="{8A6C163B-44A2-48EE-8510-E34B657237A9}"/>
                </a:ext>
              </a:extLst>
            </p:cNvPr>
            <p:cNvGrpSpPr>
              <a:grpSpLocks/>
            </p:cNvGrpSpPr>
            <p:nvPr/>
          </p:nvGrpSpPr>
          <p:grpSpPr bwMode="auto">
            <a:xfrm>
              <a:off x="3029" y="2645"/>
              <a:ext cx="188" cy="188"/>
              <a:chOff x="3029" y="2645"/>
              <a:chExt cx="188" cy="188"/>
            </a:xfrm>
          </p:grpSpPr>
          <p:sp>
            <p:nvSpPr>
              <p:cNvPr id="72" name="Arc 61">
                <a:extLst>
                  <a:ext uri="{FF2B5EF4-FFF2-40B4-BE49-F238E27FC236}">
                    <a16:creationId xmlns:a16="http://schemas.microsoft.com/office/drawing/2014/main" id="{DEB0C57E-D421-44CB-9858-7F2459DB7650}"/>
                  </a:ext>
                </a:extLst>
              </p:cNvPr>
              <p:cNvSpPr>
                <a:spLocks/>
              </p:cNvSpPr>
              <p:nvPr/>
            </p:nvSpPr>
            <p:spPr bwMode="auto">
              <a:xfrm>
                <a:off x="3029"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3" name="Arc 62">
                <a:extLst>
                  <a:ext uri="{FF2B5EF4-FFF2-40B4-BE49-F238E27FC236}">
                    <a16:creationId xmlns:a16="http://schemas.microsoft.com/office/drawing/2014/main" id="{C7FA7EDB-E009-4363-ADFE-5FEC45A0A2F2}"/>
                  </a:ext>
                </a:extLst>
              </p:cNvPr>
              <p:cNvSpPr>
                <a:spLocks/>
              </p:cNvSpPr>
              <p:nvPr/>
            </p:nvSpPr>
            <p:spPr bwMode="auto">
              <a:xfrm rot="16200000">
                <a:off x="3029" y="274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4" name="Arc 63">
                <a:extLst>
                  <a:ext uri="{FF2B5EF4-FFF2-40B4-BE49-F238E27FC236}">
                    <a16:creationId xmlns:a16="http://schemas.microsoft.com/office/drawing/2014/main" id="{63D812AA-CEA0-44E0-ADD8-DB8AE0B4E185}"/>
                  </a:ext>
                </a:extLst>
              </p:cNvPr>
              <p:cNvSpPr>
                <a:spLocks/>
              </p:cNvSpPr>
              <p:nvPr/>
            </p:nvSpPr>
            <p:spPr bwMode="auto">
              <a:xfrm rot="5400000">
                <a:off x="3125"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6" name="Group 64">
              <a:extLst>
                <a:ext uri="{FF2B5EF4-FFF2-40B4-BE49-F238E27FC236}">
                  <a16:creationId xmlns:a16="http://schemas.microsoft.com/office/drawing/2014/main" id="{5B38EAA1-B3AF-41E7-BB39-A8EF453115C9}"/>
                </a:ext>
              </a:extLst>
            </p:cNvPr>
            <p:cNvGrpSpPr>
              <a:grpSpLocks/>
            </p:cNvGrpSpPr>
            <p:nvPr/>
          </p:nvGrpSpPr>
          <p:grpSpPr bwMode="auto">
            <a:xfrm>
              <a:off x="2933" y="2261"/>
              <a:ext cx="188" cy="188"/>
              <a:chOff x="2933" y="2261"/>
              <a:chExt cx="188" cy="188"/>
            </a:xfrm>
          </p:grpSpPr>
          <p:sp>
            <p:nvSpPr>
              <p:cNvPr id="69" name="Arc 65">
                <a:extLst>
                  <a:ext uri="{FF2B5EF4-FFF2-40B4-BE49-F238E27FC236}">
                    <a16:creationId xmlns:a16="http://schemas.microsoft.com/office/drawing/2014/main" id="{76E54B82-80AC-4E94-85E4-F74D98BA37AA}"/>
                  </a:ext>
                </a:extLst>
              </p:cNvPr>
              <p:cNvSpPr>
                <a:spLocks/>
              </p:cNvSpPr>
              <p:nvPr/>
            </p:nvSpPr>
            <p:spPr bwMode="auto">
              <a:xfrm>
                <a:off x="2933"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0" name="Arc 66">
                <a:extLst>
                  <a:ext uri="{FF2B5EF4-FFF2-40B4-BE49-F238E27FC236}">
                    <a16:creationId xmlns:a16="http://schemas.microsoft.com/office/drawing/2014/main" id="{75545010-A679-4DAE-811B-D980043F2769}"/>
                  </a:ext>
                </a:extLst>
              </p:cNvPr>
              <p:cNvSpPr>
                <a:spLocks/>
              </p:cNvSpPr>
              <p:nvPr/>
            </p:nvSpPr>
            <p:spPr bwMode="auto">
              <a:xfrm rot="16200000">
                <a:off x="2933" y="235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1" name="Arc 67">
                <a:extLst>
                  <a:ext uri="{FF2B5EF4-FFF2-40B4-BE49-F238E27FC236}">
                    <a16:creationId xmlns:a16="http://schemas.microsoft.com/office/drawing/2014/main" id="{66FA9BF3-9239-482D-B81A-8A68FB01F47A}"/>
                  </a:ext>
                </a:extLst>
              </p:cNvPr>
              <p:cNvSpPr>
                <a:spLocks/>
              </p:cNvSpPr>
              <p:nvPr/>
            </p:nvSpPr>
            <p:spPr bwMode="auto">
              <a:xfrm rot="5400000">
                <a:off x="3029"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7" name="Group 68">
              <a:extLst>
                <a:ext uri="{FF2B5EF4-FFF2-40B4-BE49-F238E27FC236}">
                  <a16:creationId xmlns:a16="http://schemas.microsoft.com/office/drawing/2014/main" id="{626B359E-9836-4BF6-974C-591F684223EF}"/>
                </a:ext>
              </a:extLst>
            </p:cNvPr>
            <p:cNvGrpSpPr>
              <a:grpSpLocks/>
            </p:cNvGrpSpPr>
            <p:nvPr/>
          </p:nvGrpSpPr>
          <p:grpSpPr bwMode="auto">
            <a:xfrm>
              <a:off x="2837" y="1877"/>
              <a:ext cx="188" cy="188"/>
              <a:chOff x="2837" y="1877"/>
              <a:chExt cx="188" cy="188"/>
            </a:xfrm>
          </p:grpSpPr>
          <p:sp>
            <p:nvSpPr>
              <p:cNvPr id="66" name="Arc 69">
                <a:extLst>
                  <a:ext uri="{FF2B5EF4-FFF2-40B4-BE49-F238E27FC236}">
                    <a16:creationId xmlns:a16="http://schemas.microsoft.com/office/drawing/2014/main" id="{F8B36BFB-2544-4F8C-B3FF-C3EA9BA53CC5}"/>
                  </a:ext>
                </a:extLst>
              </p:cNvPr>
              <p:cNvSpPr>
                <a:spLocks/>
              </p:cNvSpPr>
              <p:nvPr/>
            </p:nvSpPr>
            <p:spPr bwMode="auto">
              <a:xfrm>
                <a:off x="2837"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7" name="Arc 70">
                <a:extLst>
                  <a:ext uri="{FF2B5EF4-FFF2-40B4-BE49-F238E27FC236}">
                    <a16:creationId xmlns:a16="http://schemas.microsoft.com/office/drawing/2014/main" id="{5C44E266-0D4D-4C62-B24B-22F50BE84770}"/>
                  </a:ext>
                </a:extLst>
              </p:cNvPr>
              <p:cNvSpPr>
                <a:spLocks/>
              </p:cNvSpPr>
              <p:nvPr/>
            </p:nvSpPr>
            <p:spPr bwMode="auto">
              <a:xfrm rot="16200000">
                <a:off x="2837" y="197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8" name="Arc 71">
                <a:extLst>
                  <a:ext uri="{FF2B5EF4-FFF2-40B4-BE49-F238E27FC236}">
                    <a16:creationId xmlns:a16="http://schemas.microsoft.com/office/drawing/2014/main" id="{E9801DD7-174D-4993-946B-AE2242E160FE}"/>
                  </a:ext>
                </a:extLst>
              </p:cNvPr>
              <p:cNvSpPr>
                <a:spLocks/>
              </p:cNvSpPr>
              <p:nvPr/>
            </p:nvSpPr>
            <p:spPr bwMode="auto">
              <a:xfrm rot="5400000">
                <a:off x="2933"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8" name="Group 72">
              <a:extLst>
                <a:ext uri="{FF2B5EF4-FFF2-40B4-BE49-F238E27FC236}">
                  <a16:creationId xmlns:a16="http://schemas.microsoft.com/office/drawing/2014/main" id="{7EBD7AF7-CA06-4A44-A839-964C344852B0}"/>
                </a:ext>
              </a:extLst>
            </p:cNvPr>
            <p:cNvGrpSpPr>
              <a:grpSpLocks/>
            </p:cNvGrpSpPr>
            <p:nvPr/>
          </p:nvGrpSpPr>
          <p:grpSpPr bwMode="auto">
            <a:xfrm>
              <a:off x="2741" y="1493"/>
              <a:ext cx="188" cy="188"/>
              <a:chOff x="2741" y="1493"/>
              <a:chExt cx="188" cy="188"/>
            </a:xfrm>
          </p:grpSpPr>
          <p:sp>
            <p:nvSpPr>
              <p:cNvPr id="63" name="Arc 73">
                <a:extLst>
                  <a:ext uri="{FF2B5EF4-FFF2-40B4-BE49-F238E27FC236}">
                    <a16:creationId xmlns:a16="http://schemas.microsoft.com/office/drawing/2014/main" id="{EDC9DA49-8A6A-43FB-BDED-9B91A1D80768}"/>
                  </a:ext>
                </a:extLst>
              </p:cNvPr>
              <p:cNvSpPr>
                <a:spLocks/>
              </p:cNvSpPr>
              <p:nvPr/>
            </p:nvSpPr>
            <p:spPr bwMode="auto">
              <a:xfrm>
                <a:off x="2741"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4" name="Arc 74">
                <a:extLst>
                  <a:ext uri="{FF2B5EF4-FFF2-40B4-BE49-F238E27FC236}">
                    <a16:creationId xmlns:a16="http://schemas.microsoft.com/office/drawing/2014/main" id="{359DAE27-5A32-4CEF-B128-1F32EF76AA0B}"/>
                  </a:ext>
                </a:extLst>
              </p:cNvPr>
              <p:cNvSpPr>
                <a:spLocks/>
              </p:cNvSpPr>
              <p:nvPr/>
            </p:nvSpPr>
            <p:spPr bwMode="auto">
              <a:xfrm rot="16200000">
                <a:off x="2741" y="158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5" name="Arc 75">
                <a:extLst>
                  <a:ext uri="{FF2B5EF4-FFF2-40B4-BE49-F238E27FC236}">
                    <a16:creationId xmlns:a16="http://schemas.microsoft.com/office/drawing/2014/main" id="{D06A89E5-2457-41EA-9375-10E425408575}"/>
                  </a:ext>
                </a:extLst>
              </p:cNvPr>
              <p:cNvSpPr>
                <a:spLocks/>
              </p:cNvSpPr>
              <p:nvPr/>
            </p:nvSpPr>
            <p:spPr bwMode="auto">
              <a:xfrm rot="5400000">
                <a:off x="2837"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9" name="Group 76">
              <a:extLst>
                <a:ext uri="{FF2B5EF4-FFF2-40B4-BE49-F238E27FC236}">
                  <a16:creationId xmlns:a16="http://schemas.microsoft.com/office/drawing/2014/main" id="{4149AA93-6162-4AF6-87E5-E4F73A95315A}"/>
                </a:ext>
              </a:extLst>
            </p:cNvPr>
            <p:cNvGrpSpPr>
              <a:grpSpLocks/>
            </p:cNvGrpSpPr>
            <p:nvPr/>
          </p:nvGrpSpPr>
          <p:grpSpPr bwMode="auto">
            <a:xfrm>
              <a:off x="2645" y="1109"/>
              <a:ext cx="188" cy="188"/>
              <a:chOff x="2645" y="1109"/>
              <a:chExt cx="188" cy="188"/>
            </a:xfrm>
          </p:grpSpPr>
          <p:sp>
            <p:nvSpPr>
              <p:cNvPr id="60" name="Arc 77">
                <a:extLst>
                  <a:ext uri="{FF2B5EF4-FFF2-40B4-BE49-F238E27FC236}">
                    <a16:creationId xmlns:a16="http://schemas.microsoft.com/office/drawing/2014/main" id="{C49417F3-DD07-4ABF-ADF3-4F7BF2F483C6}"/>
                  </a:ext>
                </a:extLst>
              </p:cNvPr>
              <p:cNvSpPr>
                <a:spLocks/>
              </p:cNvSpPr>
              <p:nvPr/>
            </p:nvSpPr>
            <p:spPr bwMode="auto">
              <a:xfrm>
                <a:off x="2645"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1" name="Arc 78">
                <a:extLst>
                  <a:ext uri="{FF2B5EF4-FFF2-40B4-BE49-F238E27FC236}">
                    <a16:creationId xmlns:a16="http://schemas.microsoft.com/office/drawing/2014/main" id="{8C229E65-4223-4682-9932-FF795DD618CA}"/>
                  </a:ext>
                </a:extLst>
              </p:cNvPr>
              <p:cNvSpPr>
                <a:spLocks/>
              </p:cNvSpPr>
              <p:nvPr/>
            </p:nvSpPr>
            <p:spPr bwMode="auto">
              <a:xfrm rot="16200000">
                <a:off x="2645" y="120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2" name="Arc 79">
                <a:extLst>
                  <a:ext uri="{FF2B5EF4-FFF2-40B4-BE49-F238E27FC236}">
                    <a16:creationId xmlns:a16="http://schemas.microsoft.com/office/drawing/2014/main" id="{02A680FD-D976-47A1-BB06-609D2D2291D8}"/>
                  </a:ext>
                </a:extLst>
              </p:cNvPr>
              <p:cNvSpPr>
                <a:spLocks/>
              </p:cNvSpPr>
              <p:nvPr/>
            </p:nvSpPr>
            <p:spPr bwMode="auto">
              <a:xfrm rot="5400000">
                <a:off x="2741"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sp>
        <p:nvSpPr>
          <p:cNvPr id="78" name="Line 80">
            <a:extLst>
              <a:ext uri="{FF2B5EF4-FFF2-40B4-BE49-F238E27FC236}">
                <a16:creationId xmlns:a16="http://schemas.microsoft.com/office/drawing/2014/main" id="{83CA3FBC-81B4-4252-B8A3-BD01D73B27C6}"/>
              </a:ext>
            </a:extLst>
          </p:cNvPr>
          <p:cNvSpPr>
            <a:spLocks noChangeShapeType="1"/>
          </p:cNvSpPr>
          <p:nvPr/>
        </p:nvSpPr>
        <p:spPr bwMode="auto">
          <a:xfrm>
            <a:off x="9121312" y="6092513"/>
            <a:ext cx="1358900" cy="0"/>
          </a:xfrm>
          <a:prstGeom prst="line">
            <a:avLst/>
          </a:prstGeom>
          <a:noFill/>
          <a:ln w="12700">
            <a:solidFill>
              <a:schemeClr val="tx1"/>
            </a:solidFill>
            <a:round/>
            <a:headEnd/>
            <a:tailEnd/>
          </a:ln>
          <a:effectLst/>
        </p:spPr>
        <p:txBody>
          <a:bodyPr wrap="none" anchor="ctr"/>
          <a:lstStyle/>
          <a:p>
            <a:endParaRPr lang="es-CO"/>
          </a:p>
        </p:txBody>
      </p:sp>
      <p:pic>
        <p:nvPicPr>
          <p:cNvPr id="89" name="Picture 88" descr="\documentclass{article}&#10;\usepackage{amsmath}&#10;\pagestyle{empty}&#10;\begin{document}&#10;&#10;$$ W_{jet} = 0.116x $$&#10;&#10;&#10;\end{document}" title="IguanaTex Bitmap Display">
            <a:extLst>
              <a:ext uri="{FF2B5EF4-FFF2-40B4-BE49-F238E27FC236}">
                <a16:creationId xmlns:a16="http://schemas.microsoft.com/office/drawing/2014/main" id="{3FC701A0-544C-4A50-8BB6-CC9FAF4AAB2F}"/>
              </a:ext>
            </a:extLst>
          </p:cNvPr>
          <p:cNvPicPr>
            <a:picLocks noChangeAspect="1"/>
          </p:cNvPicPr>
          <p:nvPr>
            <p:custDataLst>
              <p:tags r:id="rId1"/>
            </p:custDataLst>
          </p:nvPr>
        </p:nvPicPr>
        <p:blipFill>
          <a:blip r:embed="rId8"/>
          <a:stretch>
            <a:fillRect/>
          </a:stretch>
        </p:blipFill>
        <p:spPr>
          <a:xfrm>
            <a:off x="457200" y="2090339"/>
            <a:ext cx="1551237" cy="246856"/>
          </a:xfrm>
          <a:prstGeom prst="rect">
            <a:avLst/>
          </a:prstGeom>
        </p:spPr>
      </p:pic>
      <p:pic>
        <p:nvPicPr>
          <p:cNvPr id="10" name="Picture 9" descr="\documentclass{article}&#10;\usepackage{amsmath}&#10;\pagestyle{empty}&#10;\begin{document}&#10;&#10;&#10;$$V_c = 2.41 V_0 \sqrt{\frac{W_0}{x}} $$&#10;&#10;&#10;\end{document}" title="IguanaTex Bitmap Display">
            <a:extLst>
              <a:ext uri="{FF2B5EF4-FFF2-40B4-BE49-F238E27FC236}">
                <a16:creationId xmlns:a16="http://schemas.microsoft.com/office/drawing/2014/main" id="{DEE5CC9F-A5F2-4EAF-B2AB-048D08CF7550}"/>
              </a:ext>
            </a:extLst>
          </p:cNvPr>
          <p:cNvPicPr>
            <a:picLocks noChangeAspect="1"/>
          </p:cNvPicPr>
          <p:nvPr>
            <p:custDataLst>
              <p:tags r:id="rId2"/>
            </p:custDataLst>
          </p:nvPr>
        </p:nvPicPr>
        <p:blipFill>
          <a:blip r:embed="rId9"/>
          <a:stretch>
            <a:fillRect/>
          </a:stretch>
        </p:blipFill>
        <p:spPr>
          <a:xfrm>
            <a:off x="482003" y="3645656"/>
            <a:ext cx="1952000" cy="608000"/>
          </a:xfrm>
          <a:prstGeom prst="rect">
            <a:avLst/>
          </a:prstGeom>
        </p:spPr>
      </p:pic>
      <p:pic>
        <p:nvPicPr>
          <p:cNvPr id="12" name="Picture 11" descr="\documentclass{article}&#10;\usepackage{amsmath}&#10;\pagestyle{empty}&#10;\begin{document}&#10;&#10;&#10;$$W_0$$&#10;&#10;&#10;\end{document}" title="IguanaTex Bitmap Display">
            <a:extLst>
              <a:ext uri="{FF2B5EF4-FFF2-40B4-BE49-F238E27FC236}">
                <a16:creationId xmlns:a16="http://schemas.microsoft.com/office/drawing/2014/main" id="{B8C97A0B-312F-45BE-8495-390CA4082345}"/>
              </a:ext>
            </a:extLst>
          </p:cNvPr>
          <p:cNvPicPr>
            <a:picLocks noChangeAspect="1"/>
          </p:cNvPicPr>
          <p:nvPr>
            <p:custDataLst>
              <p:tags r:id="rId3"/>
            </p:custDataLst>
          </p:nvPr>
        </p:nvPicPr>
        <p:blipFill>
          <a:blip r:embed="rId10"/>
          <a:stretch>
            <a:fillRect/>
          </a:stretch>
        </p:blipFill>
        <p:spPr>
          <a:xfrm>
            <a:off x="9721387" y="6537197"/>
            <a:ext cx="316952" cy="213333"/>
          </a:xfrm>
          <a:prstGeom prst="rect">
            <a:avLst/>
          </a:prstGeom>
        </p:spPr>
      </p:pic>
      <p:pic>
        <p:nvPicPr>
          <p:cNvPr id="90" name="Picture 89" descr="\documentclass{article}&#10;\usepackage{amsmath}&#10;\pagestyle{empty}&#10;\begin{document}&#10;&#10;&#10;$$W_0$$&#10;&#10;&#10;\end{document}" title="IguanaTex Bitmap Display">
            <a:extLst>
              <a:ext uri="{FF2B5EF4-FFF2-40B4-BE49-F238E27FC236}">
                <a16:creationId xmlns:a16="http://schemas.microsoft.com/office/drawing/2014/main" id="{DEB62B19-578B-4BF8-A8F5-8D2111B4D6B5}"/>
              </a:ext>
            </a:extLst>
          </p:cNvPr>
          <p:cNvPicPr>
            <a:picLocks noChangeAspect="1"/>
          </p:cNvPicPr>
          <p:nvPr>
            <p:custDataLst>
              <p:tags r:id="rId4"/>
            </p:custDataLst>
          </p:nvPr>
        </p:nvPicPr>
        <p:blipFill>
          <a:blip r:embed="rId10"/>
          <a:stretch>
            <a:fillRect/>
          </a:stretch>
        </p:blipFill>
        <p:spPr>
          <a:xfrm>
            <a:off x="8791659" y="6292043"/>
            <a:ext cx="316952" cy="213333"/>
          </a:xfrm>
          <a:prstGeom prst="rect">
            <a:avLst/>
          </a:prstGeom>
        </p:spPr>
      </p:pic>
      <p:pic>
        <p:nvPicPr>
          <p:cNvPr id="86" name="Picture 85" descr="\documentclass{article}&#10;\usepackage{amsmath}&#10;\pagestyle{empty}&#10;\begin{document}&#10;&#10;$$ \Pi_{jet_{exp}} = 0.116 $$&#10;&#10;&#10;\end{document}" title="IguanaTex Bitmap Display">
            <a:extLst>
              <a:ext uri="{FF2B5EF4-FFF2-40B4-BE49-F238E27FC236}">
                <a16:creationId xmlns:a16="http://schemas.microsoft.com/office/drawing/2014/main" id="{50E491D5-C8C6-47A2-8A66-4C9DC94844A3}"/>
              </a:ext>
            </a:extLst>
          </p:cNvPr>
          <p:cNvPicPr>
            <a:picLocks noChangeAspect="1"/>
          </p:cNvPicPr>
          <p:nvPr>
            <p:custDataLst>
              <p:tags r:id="rId5"/>
            </p:custDataLst>
          </p:nvPr>
        </p:nvPicPr>
        <p:blipFill>
          <a:blip r:embed="rId11"/>
          <a:stretch>
            <a:fillRect/>
          </a:stretch>
        </p:blipFill>
        <p:spPr>
          <a:xfrm>
            <a:off x="2542404" y="2055500"/>
            <a:ext cx="1656380" cy="259047"/>
          </a:xfrm>
          <a:prstGeom prst="rect">
            <a:avLst/>
          </a:prstGeom>
        </p:spPr>
      </p:pic>
      <p:sp>
        <p:nvSpPr>
          <p:cNvPr id="92" name="TextBox 91">
            <a:extLst>
              <a:ext uri="{FF2B5EF4-FFF2-40B4-BE49-F238E27FC236}">
                <a16:creationId xmlns:a16="http://schemas.microsoft.com/office/drawing/2014/main" id="{8B16185E-0EC3-4177-AC3B-E4D173C7E831}"/>
              </a:ext>
            </a:extLst>
          </p:cNvPr>
          <p:cNvSpPr txBox="1"/>
          <p:nvPr/>
        </p:nvSpPr>
        <p:spPr>
          <a:xfrm>
            <a:off x="2778028" y="3577914"/>
            <a:ext cx="4192924" cy="3108543"/>
          </a:xfrm>
          <a:prstGeom prst="rect">
            <a:avLst/>
          </a:prstGeom>
          <a:noFill/>
        </p:spPr>
        <p:txBody>
          <a:bodyPr wrap="square" rtlCol="0">
            <a:spAutoFit/>
          </a:bodyPr>
          <a:lstStyle/>
          <a:p>
            <a:r>
              <a:rPr lang="en-US" dirty="0"/>
              <a:t>It is possible that it would be better to use this equation rather than the equation for the width to estimate the minor loss coefficient (because losses scale with velocity squared)</a:t>
            </a:r>
          </a:p>
        </p:txBody>
      </p:sp>
      <p:sp>
        <p:nvSpPr>
          <p:cNvPr id="93" name="TextBox 92">
            <a:extLst>
              <a:ext uri="{FF2B5EF4-FFF2-40B4-BE49-F238E27FC236}">
                <a16:creationId xmlns:a16="http://schemas.microsoft.com/office/drawing/2014/main" id="{9DA5A617-1046-45D6-9EBB-62013EB98BF3}"/>
              </a:ext>
            </a:extLst>
          </p:cNvPr>
          <p:cNvSpPr txBox="1"/>
          <p:nvPr/>
        </p:nvSpPr>
        <p:spPr>
          <a:xfrm>
            <a:off x="2434003" y="2293159"/>
            <a:ext cx="4536948" cy="523220"/>
          </a:xfrm>
          <a:prstGeom prst="rect">
            <a:avLst/>
          </a:prstGeom>
          <a:noFill/>
        </p:spPr>
        <p:txBody>
          <a:bodyPr wrap="none" rtlCol="0">
            <a:spAutoFit/>
          </a:bodyPr>
          <a:lstStyle/>
          <a:p>
            <a:r>
              <a:rPr lang="en-US" dirty="0"/>
              <a:t>We use this equation currently</a:t>
            </a:r>
          </a:p>
        </p:txBody>
      </p:sp>
      <p:grpSp>
        <p:nvGrpSpPr>
          <p:cNvPr id="79" name="Group 78">
            <a:extLst>
              <a:ext uri="{FF2B5EF4-FFF2-40B4-BE49-F238E27FC236}">
                <a16:creationId xmlns:a16="http://schemas.microsoft.com/office/drawing/2014/main" id="{727C832D-3FEB-4BC2-81B4-193E81BCF975}"/>
              </a:ext>
            </a:extLst>
          </p:cNvPr>
          <p:cNvGrpSpPr/>
          <p:nvPr/>
        </p:nvGrpSpPr>
        <p:grpSpPr>
          <a:xfrm>
            <a:off x="11107667" y="1462311"/>
            <a:ext cx="1084333" cy="5395689"/>
            <a:chOff x="8059667" y="1462310"/>
            <a:chExt cx="1084333" cy="5395689"/>
          </a:xfrm>
        </p:grpSpPr>
        <p:pic>
          <p:nvPicPr>
            <p:cNvPr id="80" name="Picture 1">
              <a:hlinkClick r:id="rId12"/>
              <a:extLst>
                <a:ext uri="{FF2B5EF4-FFF2-40B4-BE49-F238E27FC236}">
                  <a16:creationId xmlns:a16="http://schemas.microsoft.com/office/drawing/2014/main" id="{81ED7B04-6BD7-4C56-8457-16079E31F37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E3B86155-A22B-43DD-AA4E-3F5B6C774D06}"/>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cxnSp>
        <p:nvCxnSpPr>
          <p:cNvPr id="3" name="Straight Arrow Connector 2">
            <a:extLst>
              <a:ext uri="{FF2B5EF4-FFF2-40B4-BE49-F238E27FC236}">
                <a16:creationId xmlns:a16="http://schemas.microsoft.com/office/drawing/2014/main" id="{61D7DC37-E042-4D20-AB5D-9D4E59907E10}"/>
              </a:ext>
            </a:extLst>
          </p:cNvPr>
          <p:cNvCxnSpPr>
            <a:cxnSpLocks/>
          </p:cNvCxnSpPr>
          <p:nvPr/>
        </p:nvCxnSpPr>
        <p:spPr>
          <a:xfrm flipV="1">
            <a:off x="8960975" y="5845997"/>
            <a:ext cx="3070063" cy="7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7C01900-97F3-4990-A022-58EC84392FFA}"/>
              </a:ext>
            </a:extLst>
          </p:cNvPr>
          <p:cNvCxnSpPr/>
          <p:nvPr/>
        </p:nvCxnSpPr>
        <p:spPr>
          <a:xfrm flipH="1" flipV="1">
            <a:off x="11887200" y="4027178"/>
            <a:ext cx="133564" cy="1061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898-5445-4ED7-B70D-F5F31557A0A0}"/>
              </a:ext>
            </a:extLst>
          </p:cNvPr>
          <p:cNvSpPr>
            <a:spLocks noGrp="1"/>
          </p:cNvSpPr>
          <p:nvPr>
            <p:ph type="title"/>
          </p:nvPr>
        </p:nvSpPr>
        <p:spPr/>
        <p:txBody>
          <a:bodyPr/>
          <a:lstStyle/>
          <a:p>
            <a:r>
              <a:rPr lang="en-US" dirty="0"/>
              <a:t>Jet Expansion Geometry for Baffles in Series</a:t>
            </a:r>
          </a:p>
        </p:txBody>
      </p:sp>
      <p:pic>
        <p:nvPicPr>
          <p:cNvPr id="7" name="Picture 6">
            <a:extLst>
              <a:ext uri="{FF2B5EF4-FFF2-40B4-BE49-F238E27FC236}">
                <a16:creationId xmlns:a16="http://schemas.microsoft.com/office/drawing/2014/main" id="{475C217E-4194-4ECB-848E-CDE95600A769}"/>
              </a:ext>
            </a:extLst>
          </p:cNvPr>
          <p:cNvPicPr>
            <a:picLocks noChangeAspect="1"/>
          </p:cNvPicPr>
          <p:nvPr/>
        </p:nvPicPr>
        <p:blipFill rotWithShape="1">
          <a:blip r:embed="rId8"/>
          <a:srcRect l="70420"/>
          <a:stretch/>
        </p:blipFill>
        <p:spPr>
          <a:xfrm flipH="1">
            <a:off x="0" y="2516635"/>
            <a:ext cx="3606415" cy="4341365"/>
          </a:xfrm>
          <a:prstGeom prst="rect">
            <a:avLst/>
          </a:prstGeom>
        </p:spPr>
      </p:pic>
      <p:sp>
        <p:nvSpPr>
          <p:cNvPr id="8" name="Freeform: Shape 7">
            <a:extLst>
              <a:ext uri="{FF2B5EF4-FFF2-40B4-BE49-F238E27FC236}">
                <a16:creationId xmlns:a16="http://schemas.microsoft.com/office/drawing/2014/main" id="{7499566C-7A6F-485A-9C14-13DEA81713DC}"/>
              </a:ext>
            </a:extLst>
          </p:cNvPr>
          <p:cNvSpPr/>
          <p:nvPr/>
        </p:nvSpPr>
        <p:spPr>
          <a:xfrm>
            <a:off x="862896" y="3787263"/>
            <a:ext cx="299504" cy="2315008"/>
          </a:xfrm>
          <a:custGeom>
            <a:avLst/>
            <a:gdLst>
              <a:gd name="connsiteX0" fmla="*/ 0 w 220486"/>
              <a:gd name="connsiteY0" fmla="*/ 19295 h 2402900"/>
              <a:gd name="connsiteX1" fmla="*/ 215758 w 220486"/>
              <a:gd name="connsiteY1" fmla="*/ 348068 h 2402900"/>
              <a:gd name="connsiteX2" fmla="*/ 154113 w 220486"/>
              <a:gd name="connsiteY2" fmla="*/ 2402900 h 2402900"/>
              <a:gd name="connsiteX3" fmla="*/ 154113 w 220486"/>
              <a:gd name="connsiteY3" fmla="*/ 2402900 h 2402900"/>
              <a:gd name="connsiteX0" fmla="*/ 219 w 220705"/>
              <a:gd name="connsiteY0" fmla="*/ 100885 h 2484490"/>
              <a:gd name="connsiteX1" fmla="*/ 215977 w 220705"/>
              <a:gd name="connsiteY1" fmla="*/ 429658 h 2484490"/>
              <a:gd name="connsiteX2" fmla="*/ 154332 w 220705"/>
              <a:gd name="connsiteY2" fmla="*/ 2484490 h 2484490"/>
              <a:gd name="connsiteX3" fmla="*/ 154332 w 220705"/>
              <a:gd name="connsiteY3" fmla="*/ 2484490 h 2484490"/>
              <a:gd name="connsiteX0" fmla="*/ 157 w 301134"/>
              <a:gd name="connsiteY0" fmla="*/ 140515 h 2524120"/>
              <a:gd name="connsiteX1" fmla="*/ 298108 w 301134"/>
              <a:gd name="connsiteY1" fmla="*/ 335724 h 2524120"/>
              <a:gd name="connsiteX2" fmla="*/ 154270 w 301134"/>
              <a:gd name="connsiteY2" fmla="*/ 2524120 h 2524120"/>
              <a:gd name="connsiteX3" fmla="*/ 154270 w 301134"/>
              <a:gd name="connsiteY3" fmla="*/ 2524120 h 2524120"/>
              <a:gd name="connsiteX0" fmla="*/ 157 w 298108"/>
              <a:gd name="connsiteY0" fmla="*/ 140515 h 2524120"/>
              <a:gd name="connsiteX1" fmla="*/ 298108 w 298108"/>
              <a:gd name="connsiteY1" fmla="*/ 335724 h 2524120"/>
              <a:gd name="connsiteX2" fmla="*/ 154270 w 298108"/>
              <a:gd name="connsiteY2" fmla="*/ 2524120 h 2524120"/>
              <a:gd name="connsiteX3" fmla="*/ 154270 w 298108"/>
              <a:gd name="connsiteY3" fmla="*/ 2524120 h 2524120"/>
              <a:gd name="connsiteX0" fmla="*/ 133 w 299504"/>
              <a:gd name="connsiteY0" fmla="*/ 137465 h 2521070"/>
              <a:gd name="connsiteX1" fmla="*/ 298084 w 299504"/>
              <a:gd name="connsiteY1" fmla="*/ 332674 h 2521070"/>
              <a:gd name="connsiteX2" fmla="*/ 154246 w 299504"/>
              <a:gd name="connsiteY2" fmla="*/ 2521070 h 2521070"/>
              <a:gd name="connsiteX3" fmla="*/ 154246 w 299504"/>
              <a:gd name="connsiteY3" fmla="*/ 2521070 h 2521070"/>
            </a:gdLst>
            <a:ahLst/>
            <a:cxnLst>
              <a:cxn ang="0">
                <a:pos x="connsiteX0" y="connsiteY0"/>
              </a:cxn>
              <a:cxn ang="0">
                <a:pos x="connsiteX1" y="connsiteY1"/>
              </a:cxn>
              <a:cxn ang="0">
                <a:pos x="connsiteX2" y="connsiteY2"/>
              </a:cxn>
              <a:cxn ang="0">
                <a:pos x="connsiteX3" y="connsiteY3"/>
              </a:cxn>
            </a:cxnLst>
            <a:rect l="l" t="t" r="r" b="b"/>
            <a:pathLst>
              <a:path w="299504" h="2521070">
                <a:moveTo>
                  <a:pt x="133" y="137465"/>
                </a:moveTo>
                <a:cubicBezTo>
                  <a:pt x="-7573" y="-81717"/>
                  <a:pt x="323770" y="-54319"/>
                  <a:pt x="298084" y="332674"/>
                </a:cubicBezTo>
                <a:cubicBezTo>
                  <a:pt x="272398" y="719667"/>
                  <a:pt x="202192" y="1791605"/>
                  <a:pt x="154246" y="2521070"/>
                </a:cubicBezTo>
                <a:lnTo>
                  <a:pt x="154246" y="252107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3F51FF-DFEE-458C-B948-ECC5E3AA23D0}"/>
              </a:ext>
            </a:extLst>
          </p:cNvPr>
          <p:cNvSpPr txBox="1"/>
          <p:nvPr/>
        </p:nvSpPr>
        <p:spPr>
          <a:xfrm>
            <a:off x="1439669" y="4786188"/>
            <a:ext cx="385042" cy="523220"/>
          </a:xfrm>
          <a:prstGeom prst="rect">
            <a:avLst/>
          </a:prstGeom>
          <a:noFill/>
        </p:spPr>
        <p:txBody>
          <a:bodyPr wrap="none" rtlCol="0">
            <a:spAutoFit/>
          </a:bodyPr>
          <a:lstStyle/>
          <a:p>
            <a:r>
              <a:rPr lang="en-US" dirty="0"/>
              <a:t>S</a:t>
            </a:r>
          </a:p>
        </p:txBody>
      </p:sp>
      <p:grpSp>
        <p:nvGrpSpPr>
          <p:cNvPr id="11" name="Group 10">
            <a:extLst>
              <a:ext uri="{FF2B5EF4-FFF2-40B4-BE49-F238E27FC236}">
                <a16:creationId xmlns:a16="http://schemas.microsoft.com/office/drawing/2014/main" id="{C52009DB-E8EE-46EF-9090-97D187CEF24B}"/>
              </a:ext>
            </a:extLst>
          </p:cNvPr>
          <p:cNvGrpSpPr/>
          <p:nvPr/>
        </p:nvGrpSpPr>
        <p:grpSpPr>
          <a:xfrm>
            <a:off x="2993435" y="3428999"/>
            <a:ext cx="739049" cy="3196493"/>
            <a:chOff x="6832315" y="1578841"/>
            <a:chExt cx="739049" cy="2381840"/>
          </a:xfrm>
        </p:grpSpPr>
        <p:cxnSp>
          <p:nvCxnSpPr>
            <p:cNvPr id="12" name="Straight Connector 11">
              <a:extLst>
                <a:ext uri="{FF2B5EF4-FFF2-40B4-BE49-F238E27FC236}">
                  <a16:creationId xmlns:a16="http://schemas.microsoft.com/office/drawing/2014/main" id="{1BF4E77E-590E-4FFE-ABB7-D7D9FBF5C00D}"/>
                </a:ext>
              </a:extLst>
            </p:cNvPr>
            <p:cNvCxnSpPr>
              <a:cxnSpLocks/>
            </p:cNvCxnSpPr>
            <p:nvPr/>
          </p:nvCxnSpPr>
          <p:spPr>
            <a:xfrm rot="16200000">
              <a:off x="7196875" y="1214282"/>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6295CD-EB6B-425B-90D4-E02DC8644A3C}"/>
                </a:ext>
              </a:extLst>
            </p:cNvPr>
            <p:cNvCxnSpPr>
              <a:cxnSpLocks/>
            </p:cNvCxnSpPr>
            <p:nvPr/>
          </p:nvCxnSpPr>
          <p:spPr>
            <a:xfrm rot="16200000">
              <a:off x="7206805" y="3596121"/>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8288E-347A-4FD2-83E2-EAD33250F966}"/>
                </a:ext>
              </a:extLst>
            </p:cNvPr>
            <p:cNvCxnSpPr>
              <a:cxnSpLocks/>
            </p:cNvCxnSpPr>
            <p:nvPr/>
          </p:nvCxnSpPr>
          <p:spPr>
            <a:xfrm>
              <a:off x="7196875" y="1578841"/>
              <a:ext cx="0" cy="2381839"/>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E1F189-035D-41F2-B14D-AE852C6DE8C3}"/>
                </a:ext>
              </a:extLst>
            </p:cNvPr>
            <p:cNvSpPr txBox="1"/>
            <p:nvPr/>
          </p:nvSpPr>
          <p:spPr>
            <a:xfrm>
              <a:off x="6842245" y="2435736"/>
              <a:ext cx="603050" cy="305635"/>
            </a:xfrm>
            <a:prstGeom prst="rect">
              <a:avLst/>
            </a:prstGeom>
            <a:noFill/>
            <a:ln w="38100">
              <a:noFill/>
            </a:ln>
          </p:spPr>
          <p:txBody>
            <a:bodyPr wrap="none" rtlCol="0">
              <a:spAutoFit/>
            </a:bodyPr>
            <a:lstStyle/>
            <a:p>
              <a:r>
                <a:rPr lang="en-US" dirty="0"/>
                <a:t>He</a:t>
              </a:r>
            </a:p>
          </p:txBody>
        </p:sp>
      </p:grpSp>
      <p:sp>
        <p:nvSpPr>
          <p:cNvPr id="16" name="TextBox 15">
            <a:extLst>
              <a:ext uri="{FF2B5EF4-FFF2-40B4-BE49-F238E27FC236}">
                <a16:creationId xmlns:a16="http://schemas.microsoft.com/office/drawing/2014/main" id="{25E684B5-FDB2-444F-BC20-E4ACB9D27D13}"/>
              </a:ext>
            </a:extLst>
          </p:cNvPr>
          <p:cNvSpPr txBox="1"/>
          <p:nvPr/>
        </p:nvSpPr>
        <p:spPr>
          <a:xfrm>
            <a:off x="2862214" y="3454151"/>
            <a:ext cx="385042" cy="523220"/>
          </a:xfrm>
          <a:prstGeom prst="rect">
            <a:avLst/>
          </a:prstGeom>
          <a:noFill/>
        </p:spPr>
        <p:txBody>
          <a:bodyPr wrap="none" rtlCol="0">
            <a:spAutoFit/>
          </a:bodyPr>
          <a:lstStyle/>
          <a:p>
            <a:r>
              <a:rPr lang="en-US" dirty="0"/>
              <a:t>S</a:t>
            </a:r>
          </a:p>
        </p:txBody>
      </p:sp>
      <p:sp>
        <p:nvSpPr>
          <p:cNvPr id="17" name="TextBox 16">
            <a:extLst>
              <a:ext uri="{FF2B5EF4-FFF2-40B4-BE49-F238E27FC236}">
                <a16:creationId xmlns:a16="http://schemas.microsoft.com/office/drawing/2014/main" id="{E6591422-EEAD-4025-85D4-63568B63A37D}"/>
              </a:ext>
            </a:extLst>
          </p:cNvPr>
          <p:cNvSpPr txBox="1"/>
          <p:nvPr/>
        </p:nvSpPr>
        <p:spPr>
          <a:xfrm>
            <a:off x="2300710" y="6102271"/>
            <a:ext cx="385042" cy="523220"/>
          </a:xfrm>
          <a:prstGeom prst="rect">
            <a:avLst/>
          </a:prstGeom>
          <a:noFill/>
        </p:spPr>
        <p:txBody>
          <a:bodyPr wrap="none" rtlCol="0">
            <a:spAutoFit/>
          </a:bodyPr>
          <a:lstStyle/>
          <a:p>
            <a:r>
              <a:rPr lang="en-US" dirty="0"/>
              <a:t>S</a:t>
            </a:r>
          </a:p>
        </p:txBody>
      </p:sp>
      <p:pic>
        <p:nvPicPr>
          <p:cNvPr id="4" name="Picture 3" descr="\documentclass{article}&#10;\usepackage{amsmath}&#10;\pagestyle{empty}&#10;\begin{document}&#10;&#10;&#10;$$ L_{jet} = H_e $$&#10;&#10;\end{document}" title="IguanaTex Bitmap Display">
            <a:extLst>
              <a:ext uri="{FF2B5EF4-FFF2-40B4-BE49-F238E27FC236}">
                <a16:creationId xmlns:a16="http://schemas.microsoft.com/office/drawing/2014/main" id="{F7C2CF27-070E-45A8-A009-8E16446AD617}"/>
              </a:ext>
            </a:extLst>
          </p:cNvPr>
          <p:cNvPicPr>
            <a:picLocks noChangeAspect="1"/>
          </p:cNvPicPr>
          <p:nvPr>
            <p:custDataLst>
              <p:tags r:id="rId1"/>
            </p:custDataLst>
          </p:nvPr>
        </p:nvPicPr>
        <p:blipFill>
          <a:blip r:embed="rId9"/>
          <a:stretch>
            <a:fillRect/>
          </a:stretch>
        </p:blipFill>
        <p:spPr>
          <a:xfrm>
            <a:off x="4456821" y="1998907"/>
            <a:ext cx="1078857" cy="246857"/>
          </a:xfrm>
          <a:prstGeom prst="rect">
            <a:avLst/>
          </a:prstGeom>
        </p:spPr>
      </p:pic>
      <p:pic>
        <p:nvPicPr>
          <p:cNvPr id="42" name="Picture 41" descr="\documentclass{article}&#10;\usepackage{amsmath}&#10;\pagestyle{empty}&#10;\begin{document}&#10;&#10;&#10;$$ W_{jet_{min}} = W_{jet_{max}} \Pi_{VCBaffle} $$&#10;&#10;\end{document}" title="IguanaTex Bitmap Display">
            <a:extLst>
              <a:ext uri="{FF2B5EF4-FFF2-40B4-BE49-F238E27FC236}">
                <a16:creationId xmlns:a16="http://schemas.microsoft.com/office/drawing/2014/main" id="{632FE712-971E-4CA6-9BE1-447FEA892AC1}"/>
              </a:ext>
            </a:extLst>
          </p:cNvPr>
          <p:cNvPicPr>
            <a:picLocks noChangeAspect="1"/>
          </p:cNvPicPr>
          <p:nvPr>
            <p:custDataLst>
              <p:tags r:id="rId2"/>
            </p:custDataLst>
          </p:nvPr>
        </p:nvPicPr>
        <p:blipFill>
          <a:blip r:embed="rId10"/>
          <a:stretch>
            <a:fillRect/>
          </a:stretch>
        </p:blipFill>
        <p:spPr>
          <a:xfrm>
            <a:off x="4456821" y="3222935"/>
            <a:ext cx="3244190" cy="246857"/>
          </a:xfrm>
          <a:prstGeom prst="rect">
            <a:avLst/>
          </a:prstGeom>
        </p:spPr>
      </p:pic>
      <p:sp>
        <p:nvSpPr>
          <p:cNvPr id="28" name="TextBox 27">
            <a:extLst>
              <a:ext uri="{FF2B5EF4-FFF2-40B4-BE49-F238E27FC236}">
                <a16:creationId xmlns:a16="http://schemas.microsoft.com/office/drawing/2014/main" id="{42223073-1D3A-49B1-B3D9-4FC66F6D5500}"/>
              </a:ext>
            </a:extLst>
          </p:cNvPr>
          <p:cNvSpPr txBox="1"/>
          <p:nvPr/>
        </p:nvSpPr>
        <p:spPr>
          <a:xfrm>
            <a:off x="4278658" y="2481233"/>
            <a:ext cx="4845173" cy="523220"/>
          </a:xfrm>
          <a:prstGeom prst="rect">
            <a:avLst/>
          </a:prstGeom>
          <a:noFill/>
        </p:spPr>
        <p:txBody>
          <a:bodyPr wrap="none" rtlCol="0">
            <a:spAutoFit/>
          </a:bodyPr>
          <a:lstStyle/>
          <a:p>
            <a:r>
              <a:rPr lang="en-US" dirty="0"/>
              <a:t>Two equations in two unknowns</a:t>
            </a:r>
          </a:p>
        </p:txBody>
      </p:sp>
      <p:sp>
        <p:nvSpPr>
          <p:cNvPr id="29" name="TextBox 28">
            <a:extLst>
              <a:ext uri="{FF2B5EF4-FFF2-40B4-BE49-F238E27FC236}">
                <a16:creationId xmlns:a16="http://schemas.microsoft.com/office/drawing/2014/main" id="{5524C468-6C81-48F5-A40C-255CDF4A18E3}"/>
              </a:ext>
            </a:extLst>
          </p:cNvPr>
          <p:cNvSpPr txBox="1"/>
          <p:nvPr/>
        </p:nvSpPr>
        <p:spPr>
          <a:xfrm>
            <a:off x="8469447" y="3010216"/>
            <a:ext cx="2626040" cy="523220"/>
          </a:xfrm>
          <a:prstGeom prst="rect">
            <a:avLst/>
          </a:prstGeom>
          <a:noFill/>
        </p:spPr>
        <p:txBody>
          <a:bodyPr wrap="none" rtlCol="0">
            <a:spAutoFit/>
          </a:bodyPr>
          <a:lstStyle/>
          <a:p>
            <a:r>
              <a:rPr lang="en-US" dirty="0"/>
              <a:t>Flow contraction</a:t>
            </a:r>
          </a:p>
        </p:txBody>
      </p:sp>
      <p:sp>
        <p:nvSpPr>
          <p:cNvPr id="30" name="TextBox 29">
            <a:extLst>
              <a:ext uri="{FF2B5EF4-FFF2-40B4-BE49-F238E27FC236}">
                <a16:creationId xmlns:a16="http://schemas.microsoft.com/office/drawing/2014/main" id="{36255F0E-334F-4BEF-A3E6-B1AC40C19B15}"/>
              </a:ext>
            </a:extLst>
          </p:cNvPr>
          <p:cNvSpPr txBox="1"/>
          <p:nvPr/>
        </p:nvSpPr>
        <p:spPr>
          <a:xfrm>
            <a:off x="8480809" y="3848791"/>
            <a:ext cx="2467342" cy="523220"/>
          </a:xfrm>
          <a:prstGeom prst="rect">
            <a:avLst/>
          </a:prstGeom>
          <a:noFill/>
        </p:spPr>
        <p:txBody>
          <a:bodyPr wrap="none" rtlCol="0">
            <a:spAutoFit/>
          </a:bodyPr>
          <a:lstStyle/>
          <a:p>
            <a:r>
              <a:rPr lang="en-US" dirty="0"/>
              <a:t>Flow expansion</a:t>
            </a:r>
          </a:p>
        </p:txBody>
      </p:sp>
      <p:pic>
        <p:nvPicPr>
          <p:cNvPr id="39" name="Picture 38" descr="\documentclass{article}&#10;\usepackage{amsmath}&#10;\pagestyle{empty}&#10;\begin{document}&#10;&#10;&#10;$$ W_{jet_{max}} = W_{jet_{min}} +  \Pi_{jet_{exp}}L_{jet} $$&#10;&#10;\end{document}" title="IguanaTex Bitmap Display">
            <a:extLst>
              <a:ext uri="{FF2B5EF4-FFF2-40B4-BE49-F238E27FC236}">
                <a16:creationId xmlns:a16="http://schemas.microsoft.com/office/drawing/2014/main" id="{C7AB4580-B124-4794-BC20-9EAAA6B54276}"/>
              </a:ext>
            </a:extLst>
          </p:cNvPr>
          <p:cNvPicPr>
            <a:picLocks noChangeAspect="1"/>
          </p:cNvPicPr>
          <p:nvPr>
            <p:custDataLst>
              <p:tags r:id="rId3"/>
            </p:custDataLst>
          </p:nvPr>
        </p:nvPicPr>
        <p:blipFill>
          <a:blip r:embed="rId11"/>
          <a:stretch>
            <a:fillRect/>
          </a:stretch>
        </p:blipFill>
        <p:spPr>
          <a:xfrm>
            <a:off x="4539909" y="3986971"/>
            <a:ext cx="3573334" cy="259048"/>
          </a:xfrm>
          <a:prstGeom prst="rect">
            <a:avLst/>
          </a:prstGeom>
        </p:spPr>
      </p:pic>
      <p:pic>
        <p:nvPicPr>
          <p:cNvPr id="44" name="Picture 43" descr="\documentclass{article}&#10;\usepackage{amsmath}&#10;\pagestyle{empty}&#10;\begin{document}&#10;&#10;&#10;$$ W_{jet_{max}} = W_{jet_{max}} \Pi_{VCBaffle} +  \Pi_{jet_{exp}}L_{jet} $$&#10;&#10;\end{document}" title="IguanaTex Bitmap Display">
            <a:extLst>
              <a:ext uri="{FF2B5EF4-FFF2-40B4-BE49-F238E27FC236}">
                <a16:creationId xmlns:a16="http://schemas.microsoft.com/office/drawing/2014/main" id="{3E4E49B9-5539-467E-AB98-717733C68F9A}"/>
              </a:ext>
            </a:extLst>
          </p:cNvPr>
          <p:cNvPicPr>
            <a:picLocks noChangeAspect="1"/>
          </p:cNvPicPr>
          <p:nvPr>
            <p:custDataLst>
              <p:tags r:id="rId4"/>
            </p:custDataLst>
          </p:nvPr>
        </p:nvPicPr>
        <p:blipFill>
          <a:blip r:embed="rId12"/>
          <a:stretch>
            <a:fillRect/>
          </a:stretch>
        </p:blipFill>
        <p:spPr>
          <a:xfrm>
            <a:off x="4539910" y="4711938"/>
            <a:ext cx="4783239" cy="259048"/>
          </a:xfrm>
          <a:prstGeom prst="rect">
            <a:avLst/>
          </a:prstGeom>
        </p:spPr>
      </p:pic>
      <p:pic>
        <p:nvPicPr>
          <p:cNvPr id="47" name="Picture 46" descr="\documentclass{article}&#10;\usepackage{amsmath}&#10;\pagestyle{empty}&#10;\begin{document}&#10;&#10;&#10;$$ W_{jet_{max}} =   \frac{\Pi_{jet_{exp}}L_{jet}}{1 - \Pi_{VCBaffle}} $$&#10;&#10;\end{document}" title="IguanaTex Bitmap Display">
            <a:extLst>
              <a:ext uri="{FF2B5EF4-FFF2-40B4-BE49-F238E27FC236}">
                <a16:creationId xmlns:a16="http://schemas.microsoft.com/office/drawing/2014/main" id="{210AA445-289C-415F-BC7A-1354339902C0}"/>
              </a:ext>
            </a:extLst>
          </p:cNvPr>
          <p:cNvPicPr>
            <a:picLocks noChangeAspect="1"/>
          </p:cNvPicPr>
          <p:nvPr>
            <p:custDataLst>
              <p:tags r:id="rId5"/>
            </p:custDataLst>
          </p:nvPr>
        </p:nvPicPr>
        <p:blipFill>
          <a:blip r:embed="rId13"/>
          <a:stretch>
            <a:fillRect/>
          </a:stretch>
        </p:blipFill>
        <p:spPr>
          <a:xfrm>
            <a:off x="4604788" y="5266871"/>
            <a:ext cx="2866286" cy="606477"/>
          </a:xfrm>
          <a:prstGeom prst="rect">
            <a:avLst/>
          </a:prstGeom>
        </p:spPr>
      </p:pic>
      <p:cxnSp>
        <p:nvCxnSpPr>
          <p:cNvPr id="50" name="Straight Connector 49">
            <a:extLst>
              <a:ext uri="{FF2B5EF4-FFF2-40B4-BE49-F238E27FC236}">
                <a16:creationId xmlns:a16="http://schemas.microsoft.com/office/drawing/2014/main" id="{F1863392-1917-471D-AEA8-D16752D905DE}"/>
              </a:ext>
            </a:extLst>
          </p:cNvPr>
          <p:cNvCxnSpPr>
            <a:cxnSpLocks/>
          </p:cNvCxnSpPr>
          <p:nvPr/>
        </p:nvCxnSpPr>
        <p:spPr>
          <a:xfrm>
            <a:off x="318865" y="3942498"/>
            <a:ext cx="10239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CF8AB9-7942-4DA9-831F-7EFBDC0C73A1}"/>
              </a:ext>
            </a:extLst>
          </p:cNvPr>
          <p:cNvCxnSpPr>
            <a:cxnSpLocks/>
          </p:cNvCxnSpPr>
          <p:nvPr/>
        </p:nvCxnSpPr>
        <p:spPr>
          <a:xfrm rot="16200000">
            <a:off x="764559" y="5743096"/>
            <a:ext cx="0" cy="8677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2980906-B6E1-472B-AB19-1756FE98F856}"/>
              </a:ext>
            </a:extLst>
          </p:cNvPr>
          <p:cNvSpPr txBox="1"/>
          <p:nvPr/>
        </p:nvSpPr>
        <p:spPr>
          <a:xfrm>
            <a:off x="304781" y="4743338"/>
            <a:ext cx="763500" cy="523220"/>
          </a:xfrm>
          <a:prstGeom prst="rect">
            <a:avLst/>
          </a:prstGeom>
          <a:noFill/>
        </p:spPr>
        <p:txBody>
          <a:bodyPr wrap="none" rtlCol="0">
            <a:spAutoFit/>
          </a:bodyPr>
          <a:lstStyle/>
          <a:p>
            <a:r>
              <a:rPr lang="en-US" dirty="0" err="1"/>
              <a:t>L</a:t>
            </a:r>
            <a:r>
              <a:rPr lang="en-US" baseline="-25000" dirty="0" err="1"/>
              <a:t>jet</a:t>
            </a:r>
            <a:endParaRPr lang="en-US" baseline="-25000" dirty="0"/>
          </a:p>
        </p:txBody>
      </p:sp>
      <p:sp>
        <p:nvSpPr>
          <p:cNvPr id="54" name="TextBox 53">
            <a:extLst>
              <a:ext uri="{FF2B5EF4-FFF2-40B4-BE49-F238E27FC236}">
                <a16:creationId xmlns:a16="http://schemas.microsoft.com/office/drawing/2014/main" id="{B0CD8A3E-8711-4CB5-84D6-0DF739317B46}"/>
              </a:ext>
            </a:extLst>
          </p:cNvPr>
          <p:cNvSpPr txBox="1"/>
          <p:nvPr/>
        </p:nvSpPr>
        <p:spPr>
          <a:xfrm>
            <a:off x="8142104" y="5240688"/>
            <a:ext cx="2133918" cy="523220"/>
          </a:xfrm>
          <a:prstGeom prst="rect">
            <a:avLst/>
          </a:prstGeom>
          <a:noFill/>
        </p:spPr>
        <p:txBody>
          <a:bodyPr wrap="none" rtlCol="0">
            <a:spAutoFit/>
          </a:bodyPr>
          <a:lstStyle/>
          <a:p>
            <a:r>
              <a:rPr lang="en-US" dirty="0"/>
              <a:t>Must be &lt;= S</a:t>
            </a:r>
          </a:p>
        </p:txBody>
      </p:sp>
      <p:sp>
        <p:nvSpPr>
          <p:cNvPr id="67" name="Freeform: Shape 66">
            <a:extLst>
              <a:ext uri="{FF2B5EF4-FFF2-40B4-BE49-F238E27FC236}">
                <a16:creationId xmlns:a16="http://schemas.microsoft.com/office/drawing/2014/main" id="{DEA45AC9-0430-444E-A930-114331BCAAD4}"/>
              </a:ext>
            </a:extLst>
          </p:cNvPr>
          <p:cNvSpPr/>
          <p:nvPr/>
        </p:nvSpPr>
        <p:spPr>
          <a:xfrm>
            <a:off x="578757" y="3562924"/>
            <a:ext cx="698795" cy="2614047"/>
          </a:xfrm>
          <a:custGeom>
            <a:avLst/>
            <a:gdLst>
              <a:gd name="connsiteX0" fmla="*/ 59408 w 758051"/>
              <a:gd name="connsiteY0" fmla="*/ 2391094 h 2391094"/>
              <a:gd name="connsiteX1" fmla="*/ 69682 w 758051"/>
              <a:gd name="connsiteY1" fmla="*/ 212972 h 2391094"/>
              <a:gd name="connsiteX2" fmla="*/ 758051 w 758051"/>
              <a:gd name="connsiteY2" fmla="*/ 202698 h 2391094"/>
              <a:gd name="connsiteX0" fmla="*/ 59408 w 758051"/>
              <a:gd name="connsiteY0" fmla="*/ 2459799 h 2459799"/>
              <a:gd name="connsiteX1" fmla="*/ 69682 w 758051"/>
              <a:gd name="connsiteY1" fmla="*/ 281677 h 2459799"/>
              <a:gd name="connsiteX2" fmla="*/ 758051 w 758051"/>
              <a:gd name="connsiteY2" fmla="*/ 271403 h 2459799"/>
              <a:gd name="connsiteX0" fmla="*/ 23973 w 722616"/>
              <a:gd name="connsiteY0" fmla="*/ 2490852 h 2490852"/>
              <a:gd name="connsiteX1" fmla="*/ 34247 w 722616"/>
              <a:gd name="connsiteY1" fmla="*/ 312730 h 2490852"/>
              <a:gd name="connsiteX2" fmla="*/ 722616 w 722616"/>
              <a:gd name="connsiteY2" fmla="*/ 302456 h 2490852"/>
              <a:gd name="connsiteX0" fmla="*/ 0 w 698643"/>
              <a:gd name="connsiteY0" fmla="*/ 2490852 h 2490852"/>
              <a:gd name="connsiteX1" fmla="*/ 10274 w 698643"/>
              <a:gd name="connsiteY1" fmla="*/ 312730 h 2490852"/>
              <a:gd name="connsiteX2" fmla="*/ 698643 w 698643"/>
              <a:gd name="connsiteY2" fmla="*/ 302456 h 2490852"/>
              <a:gd name="connsiteX0" fmla="*/ 0 w 698643"/>
              <a:gd name="connsiteY0" fmla="*/ 2556595 h 2556595"/>
              <a:gd name="connsiteX1" fmla="*/ 10274 w 698643"/>
              <a:gd name="connsiteY1" fmla="*/ 378473 h 2556595"/>
              <a:gd name="connsiteX2" fmla="*/ 698643 w 698643"/>
              <a:gd name="connsiteY2" fmla="*/ 368199 h 2556595"/>
              <a:gd name="connsiteX0" fmla="*/ 0 w 698795"/>
              <a:gd name="connsiteY0" fmla="*/ 2614047 h 2614047"/>
              <a:gd name="connsiteX1" fmla="*/ 10274 w 698795"/>
              <a:gd name="connsiteY1" fmla="*/ 435925 h 2614047"/>
              <a:gd name="connsiteX2" fmla="*/ 698643 w 698795"/>
              <a:gd name="connsiteY2" fmla="*/ 425651 h 2614047"/>
            </a:gdLst>
            <a:ahLst/>
            <a:cxnLst>
              <a:cxn ang="0">
                <a:pos x="connsiteX0" y="connsiteY0"/>
              </a:cxn>
              <a:cxn ang="0">
                <a:pos x="connsiteX1" y="connsiteY1"/>
              </a:cxn>
              <a:cxn ang="0">
                <a:pos x="connsiteX2" y="connsiteY2"/>
              </a:cxn>
            </a:cxnLst>
            <a:rect l="l" t="t" r="r" b="b"/>
            <a:pathLst>
              <a:path w="698795" h="2614047">
                <a:moveTo>
                  <a:pt x="0" y="2614047"/>
                </a:moveTo>
                <a:cubicBezTo>
                  <a:pt x="3425" y="1888006"/>
                  <a:pt x="6850" y="1047237"/>
                  <a:pt x="10274" y="435925"/>
                </a:cubicBezTo>
                <a:cubicBezTo>
                  <a:pt x="13698" y="-175387"/>
                  <a:pt x="710628" y="-111174"/>
                  <a:pt x="698643" y="425651"/>
                </a:cubicBezTo>
              </a:path>
            </a:pathLst>
          </a:custGeom>
          <a:noFill/>
          <a:ln w="38100">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FF8CF369-C573-434D-B78A-2B7ECEDDA811}"/>
              </a:ext>
            </a:extLst>
          </p:cNvPr>
          <p:cNvCxnSpPr>
            <a:stCxn id="42" idx="1"/>
          </p:cNvCxnSpPr>
          <p:nvPr/>
        </p:nvCxnSpPr>
        <p:spPr>
          <a:xfrm flipH="1">
            <a:off x="1277552" y="3346364"/>
            <a:ext cx="3179269" cy="764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F6EA7FB-5759-47EB-B37A-40BF1578FBE2}"/>
              </a:ext>
            </a:extLst>
          </p:cNvPr>
          <p:cNvCxnSpPr>
            <a:cxnSpLocks/>
            <a:stCxn id="39" idx="1"/>
          </p:cNvCxnSpPr>
          <p:nvPr/>
        </p:nvCxnSpPr>
        <p:spPr>
          <a:xfrm flipH="1">
            <a:off x="1243849" y="4116495"/>
            <a:ext cx="3296060" cy="196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5315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5CCB-9483-449C-B76E-9AE46988CD4F}"/>
              </a:ext>
            </a:extLst>
          </p:cNvPr>
          <p:cNvSpPr>
            <a:spLocks noGrp="1"/>
          </p:cNvSpPr>
          <p:nvPr>
            <p:ph type="title"/>
          </p:nvPr>
        </p:nvSpPr>
        <p:spPr/>
        <p:txBody>
          <a:bodyPr/>
          <a:lstStyle/>
          <a:p>
            <a:r>
              <a:rPr lang="en-US" dirty="0"/>
              <a:t>Minor loss for baffles in series</a:t>
            </a:r>
          </a:p>
        </p:txBody>
      </p:sp>
      <p:pic>
        <p:nvPicPr>
          <p:cNvPr id="10" name="Picture 9">
            <a:extLst>
              <a:ext uri="{FF2B5EF4-FFF2-40B4-BE49-F238E27FC236}">
                <a16:creationId xmlns:a16="http://schemas.microsoft.com/office/drawing/2014/main" id="{42044309-E1A2-4842-9CC8-7437CF4DD0DB}"/>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303354" y="1651447"/>
            <a:ext cx="4213028" cy="806399"/>
          </a:xfrm>
          <a:prstGeom prst="rect">
            <a:avLst/>
          </a:prstGeom>
        </p:spPr>
      </p:pic>
      <p:sp>
        <p:nvSpPr>
          <p:cNvPr id="12" name="TextBox 11">
            <a:extLst>
              <a:ext uri="{FF2B5EF4-FFF2-40B4-BE49-F238E27FC236}">
                <a16:creationId xmlns:a16="http://schemas.microsoft.com/office/drawing/2014/main" id="{477F461E-54B1-4DF7-A0A8-70DD9E55D33A}"/>
              </a:ext>
            </a:extLst>
          </p:cNvPr>
          <p:cNvSpPr txBox="1"/>
          <p:nvPr/>
        </p:nvSpPr>
        <p:spPr>
          <a:xfrm>
            <a:off x="4822272" y="1793036"/>
            <a:ext cx="6676764" cy="523220"/>
          </a:xfrm>
          <a:prstGeom prst="rect">
            <a:avLst/>
          </a:prstGeom>
          <a:noFill/>
        </p:spPr>
        <p:txBody>
          <a:bodyPr wrap="none" rtlCol="0">
            <a:spAutoFit/>
          </a:bodyPr>
          <a:lstStyle/>
          <a:p>
            <a:r>
              <a:rPr lang="en-US" dirty="0"/>
              <a:t>Doesn’t account for flow not fully expanding</a:t>
            </a:r>
          </a:p>
        </p:txBody>
      </p:sp>
      <p:pic>
        <p:nvPicPr>
          <p:cNvPr id="19" name="Picture 18" descr="\documentclass{article}&#10;\usepackage{amsmath}&#10;\pagestyle{empty}&#10;\begin{document}&#10;&#10;$$K = \left(\frac{S}{W_{jet_{max}}} \right)^2 \left( \frac{1}{\Pi_{VCBaffle}} - 1 \right)^2$$&#10;&#10;\end{document}" title="IguanaTex Bitmap Display">
            <a:extLst>
              <a:ext uri="{FF2B5EF4-FFF2-40B4-BE49-F238E27FC236}">
                <a16:creationId xmlns:a16="http://schemas.microsoft.com/office/drawing/2014/main" id="{D3318840-2CFA-48CA-80B5-BA0064CA3C68}"/>
              </a:ext>
            </a:extLst>
          </p:cNvPr>
          <p:cNvPicPr>
            <a:picLocks noChangeAspect="1"/>
          </p:cNvPicPr>
          <p:nvPr>
            <p:custDataLst>
              <p:tags r:id="rId2"/>
            </p:custDataLst>
          </p:nvPr>
        </p:nvPicPr>
        <p:blipFill>
          <a:blip r:embed="rId10"/>
          <a:stretch>
            <a:fillRect/>
          </a:stretch>
        </p:blipFill>
        <p:spPr>
          <a:xfrm>
            <a:off x="303354" y="2640667"/>
            <a:ext cx="5021258" cy="804571"/>
          </a:xfrm>
          <a:prstGeom prst="rect">
            <a:avLst/>
          </a:prstGeom>
        </p:spPr>
      </p:pic>
      <p:pic>
        <p:nvPicPr>
          <p:cNvPr id="25" name="Picture 24" descr="\documentclass{article}&#10;\usepackage{amsmath}&#10;\pagestyle{empty}&#10;\begin{document}&#10;&#10;$$K = \left(\frac{S}{ \frac{\Pi_{jet_{exp}}L_{jet}}{1 - \Pi_{VCBaffle}}} \right)^2 \left( \frac{1-\Pi_{VCBaffle}}{\Pi_{VCBaffle}} \right)^2$$&#10;&#10;\end{document}" title="IguanaTex Bitmap Display">
            <a:extLst>
              <a:ext uri="{FF2B5EF4-FFF2-40B4-BE49-F238E27FC236}">
                <a16:creationId xmlns:a16="http://schemas.microsoft.com/office/drawing/2014/main" id="{594F6084-77DB-49AA-961D-D6DC806A2976}"/>
              </a:ext>
            </a:extLst>
          </p:cNvPr>
          <p:cNvPicPr>
            <a:picLocks noChangeAspect="1"/>
          </p:cNvPicPr>
          <p:nvPr>
            <p:custDataLst>
              <p:tags r:id="rId3"/>
            </p:custDataLst>
          </p:nvPr>
        </p:nvPicPr>
        <p:blipFill>
          <a:blip r:embed="rId11"/>
          <a:stretch>
            <a:fillRect/>
          </a:stretch>
        </p:blipFill>
        <p:spPr>
          <a:xfrm>
            <a:off x="180064" y="3667728"/>
            <a:ext cx="5653945" cy="1159314"/>
          </a:xfrm>
          <a:prstGeom prst="rect">
            <a:avLst/>
          </a:prstGeom>
        </p:spPr>
      </p:pic>
      <p:pic>
        <p:nvPicPr>
          <p:cNvPr id="30" name="Picture 29" descr="\documentclass{article}&#10;\usepackage{amsmath}&#10;\pagestyle{empty}&#10;\begin{document}&#10;&#10;$$K = \left(\frac{S(1 - \Pi_{VCBaffle})}{ \Pi_{jet_{exp}}L_{jet}} \right)^2 \left( \frac{1-\Pi_{VCBaffle}}{\Pi_{VCBaffle}} \right)^2$$&#10;&#10;\end{document}" title="IguanaTex Bitmap Display">
            <a:extLst>
              <a:ext uri="{FF2B5EF4-FFF2-40B4-BE49-F238E27FC236}">
                <a16:creationId xmlns:a16="http://schemas.microsoft.com/office/drawing/2014/main" id="{462FD722-2531-4BF2-AA9D-F6EFA6B7697E}"/>
              </a:ext>
            </a:extLst>
          </p:cNvPr>
          <p:cNvPicPr>
            <a:picLocks noChangeAspect="1"/>
          </p:cNvPicPr>
          <p:nvPr>
            <p:custDataLst>
              <p:tags r:id="rId4"/>
            </p:custDataLst>
          </p:nvPr>
        </p:nvPicPr>
        <p:blipFill>
          <a:blip r:embed="rId12"/>
          <a:stretch>
            <a:fillRect/>
          </a:stretch>
        </p:blipFill>
        <p:spPr>
          <a:xfrm>
            <a:off x="180064" y="5050099"/>
            <a:ext cx="6352460" cy="819200"/>
          </a:xfrm>
          <a:prstGeom prst="rect">
            <a:avLst/>
          </a:prstGeom>
        </p:spPr>
      </p:pic>
      <p:pic>
        <p:nvPicPr>
          <p:cNvPr id="37" name="Picture 36" descr="\documentclass{article}&#10;\usepackage{amsmath}&#10;\pagestyle{empty}&#10;\begin{document}&#10;&#10;$$K = \left(\frac{S}{ \Pi_{jet_{exp}}L_{jet}\Pi_{VCBaffle}} \right)^2 \left( 1-\Pi_{VCBaffle} \right)^4$$&#10;&#10;\end{document}" title="IguanaTex Bitmap Display">
            <a:extLst>
              <a:ext uri="{FF2B5EF4-FFF2-40B4-BE49-F238E27FC236}">
                <a16:creationId xmlns:a16="http://schemas.microsoft.com/office/drawing/2014/main" id="{230EDA73-411A-4A1A-AEE6-B65ADBA96DBD}"/>
              </a:ext>
            </a:extLst>
          </p:cNvPr>
          <p:cNvPicPr>
            <a:picLocks noChangeAspect="1"/>
          </p:cNvPicPr>
          <p:nvPr>
            <p:custDataLst>
              <p:tags r:id="rId5"/>
            </p:custDataLst>
          </p:nvPr>
        </p:nvPicPr>
        <p:blipFill>
          <a:blip r:embed="rId13"/>
          <a:stretch>
            <a:fillRect/>
          </a:stretch>
        </p:blipFill>
        <p:spPr>
          <a:xfrm>
            <a:off x="180065" y="5962785"/>
            <a:ext cx="6566402" cy="819199"/>
          </a:xfrm>
          <a:prstGeom prst="rect">
            <a:avLst/>
          </a:prstGeom>
        </p:spPr>
      </p:pic>
      <p:pic>
        <p:nvPicPr>
          <p:cNvPr id="38" name="Picture 37" descr="\documentclass{article}&#10;\usepackage{amsmath}&#10;\pagestyle{empty}&#10;\begin{document}&#10;&#10;&#10;$$ L_{jet} = H_e - 2 S $$&#10;&#10;\end{document}" title="IguanaTex Bitmap Display">
            <a:extLst>
              <a:ext uri="{FF2B5EF4-FFF2-40B4-BE49-F238E27FC236}">
                <a16:creationId xmlns:a16="http://schemas.microsoft.com/office/drawing/2014/main" id="{C4DEE0C4-63AE-4CC1-96F1-46500A2363D5}"/>
              </a:ext>
            </a:extLst>
          </p:cNvPr>
          <p:cNvPicPr>
            <a:picLocks noChangeAspect="1"/>
          </p:cNvPicPr>
          <p:nvPr>
            <p:custDataLst>
              <p:tags r:id="rId6"/>
            </p:custDataLst>
          </p:nvPr>
        </p:nvPicPr>
        <p:blipFill>
          <a:blip r:embed="rId14"/>
          <a:stretch>
            <a:fillRect/>
          </a:stretch>
        </p:blipFill>
        <p:spPr>
          <a:xfrm>
            <a:off x="9504277" y="6245908"/>
            <a:ext cx="1696000" cy="252952"/>
          </a:xfrm>
          <a:prstGeom prst="rect">
            <a:avLst/>
          </a:prstGeom>
        </p:spPr>
      </p:pic>
      <p:pic>
        <p:nvPicPr>
          <p:cNvPr id="46" name="Picture 45" descr="\documentclass{article}&#10;\usepackage{amsmath}&#10;\pagestyle{empty}&#10;\begin{document}&#10;&#10;$$ \frac{S}{W_{jet_{max}}}  =  \frac{H_e}{2L_{jet}} \frac{1}{\frac{\Pi_{jet_{exp}}}{1 - \Pi_{VCBaffle}}}$$&#10;&#10;\end{document}" title="IguanaTex Bitmap Display">
            <a:extLst>
              <a:ext uri="{FF2B5EF4-FFF2-40B4-BE49-F238E27FC236}">
                <a16:creationId xmlns:a16="http://schemas.microsoft.com/office/drawing/2014/main" id="{FBEA11B3-AFA6-486B-93E4-AF2DB02838BE}"/>
              </a:ext>
            </a:extLst>
          </p:cNvPr>
          <p:cNvPicPr>
            <a:picLocks noChangeAspect="1"/>
          </p:cNvPicPr>
          <p:nvPr>
            <p:custDataLst>
              <p:tags r:id="rId7"/>
            </p:custDataLst>
          </p:nvPr>
        </p:nvPicPr>
        <p:blipFill>
          <a:blip r:embed="rId15"/>
          <a:stretch>
            <a:fillRect/>
          </a:stretch>
        </p:blipFill>
        <p:spPr>
          <a:xfrm>
            <a:off x="6651072" y="2545800"/>
            <a:ext cx="3913144" cy="883200"/>
          </a:xfrm>
          <a:prstGeom prst="rect">
            <a:avLst/>
          </a:prstGeom>
        </p:spPr>
      </p:pic>
    </p:spTree>
    <p:extLst>
      <p:ext uri="{BB962C8B-B14F-4D97-AF65-F5344CB8AC3E}">
        <p14:creationId xmlns:p14="http://schemas.microsoft.com/office/powerpoint/2010/main" val="356447347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50804-8E5C-4BC0-8A10-A15A5A86761F}"/>
              </a:ext>
            </a:extLst>
          </p:cNvPr>
          <p:cNvSpPr>
            <a:spLocks noGrp="1"/>
          </p:cNvSpPr>
          <p:nvPr>
            <p:ph type="title"/>
          </p:nvPr>
        </p:nvSpPr>
        <p:spPr/>
        <p:txBody>
          <a:bodyPr/>
          <a:lstStyle/>
          <a:p>
            <a:endParaRPr lang="en-US"/>
          </a:p>
        </p:txBody>
      </p:sp>
      <p:pic>
        <p:nvPicPr>
          <p:cNvPr id="3" name="Picture 2" descr="\documentclass{article}&#10;\usepackage{amsmath}&#10;\pagestyle{empty}&#10;\begin{document}&#10;&#10;$$K = \left(\frac{S}{ \Pi_{jet_{exp}}L_{jet}\Pi_{VCBaffle}} \right)^2 \left( 1-\Pi_{VCBaffle} \right)^4$$&#10;&#10;\end{document}" title="IguanaTex Bitmap Display">
            <a:extLst>
              <a:ext uri="{FF2B5EF4-FFF2-40B4-BE49-F238E27FC236}">
                <a16:creationId xmlns:a16="http://schemas.microsoft.com/office/drawing/2014/main" id="{DEF59F96-2B6B-4E1D-B74B-8EEB0A5BEEE5}"/>
              </a:ext>
            </a:extLst>
          </p:cNvPr>
          <p:cNvPicPr>
            <a:picLocks noChangeAspect="1"/>
          </p:cNvPicPr>
          <p:nvPr>
            <p:custDataLst>
              <p:tags r:id="rId1"/>
            </p:custDataLst>
          </p:nvPr>
        </p:nvPicPr>
        <p:blipFill>
          <a:blip r:embed="rId6"/>
          <a:stretch>
            <a:fillRect/>
          </a:stretch>
        </p:blipFill>
        <p:spPr>
          <a:xfrm>
            <a:off x="457199" y="1596268"/>
            <a:ext cx="6566402" cy="819199"/>
          </a:xfrm>
          <a:prstGeom prst="rect">
            <a:avLst/>
          </a:prstGeom>
        </p:spPr>
      </p:pic>
      <p:pic>
        <p:nvPicPr>
          <p:cNvPr id="4" name="Picture 3" descr="\documentclass{article}&#10;\usepackage{amsmath}&#10;\pagestyle{empty}&#10;\begin{document}&#10;&#10;&#10;$$ L_{jet} = H_e - 2 S $$&#10;&#10;\end{document}" title="IguanaTex Bitmap Display">
            <a:extLst>
              <a:ext uri="{FF2B5EF4-FFF2-40B4-BE49-F238E27FC236}">
                <a16:creationId xmlns:a16="http://schemas.microsoft.com/office/drawing/2014/main" id="{BCC81E22-BAC7-4F55-97E7-00BD62B1D610}"/>
              </a:ext>
            </a:extLst>
          </p:cNvPr>
          <p:cNvPicPr>
            <a:picLocks noChangeAspect="1"/>
          </p:cNvPicPr>
          <p:nvPr>
            <p:custDataLst>
              <p:tags r:id="rId2"/>
            </p:custDataLst>
          </p:nvPr>
        </p:nvPicPr>
        <p:blipFill>
          <a:blip r:embed="rId7"/>
          <a:stretch>
            <a:fillRect/>
          </a:stretch>
        </p:blipFill>
        <p:spPr>
          <a:xfrm>
            <a:off x="8743989" y="1703819"/>
            <a:ext cx="1696000" cy="252952"/>
          </a:xfrm>
          <a:prstGeom prst="rect">
            <a:avLst/>
          </a:prstGeom>
        </p:spPr>
      </p:pic>
      <p:pic>
        <p:nvPicPr>
          <p:cNvPr id="12" name="Picture 11" descr="\documentclass{article}&#10;\usepackage{amsmath}&#10;\pagestyle{empty}&#10;\begin{document}&#10;&#10;&#10;$$ \Pi_{HS} = H/S $$&#10;&#10;\end{document}" title="IguanaTex Bitmap Display">
            <a:extLst>
              <a:ext uri="{FF2B5EF4-FFF2-40B4-BE49-F238E27FC236}">
                <a16:creationId xmlns:a16="http://schemas.microsoft.com/office/drawing/2014/main" id="{C84A0EF2-7615-447F-BC0B-6863C5AEB1B8}"/>
              </a:ext>
            </a:extLst>
          </p:cNvPr>
          <p:cNvPicPr>
            <a:picLocks noChangeAspect="1"/>
          </p:cNvPicPr>
          <p:nvPr>
            <p:custDataLst>
              <p:tags r:id="rId3"/>
            </p:custDataLst>
          </p:nvPr>
        </p:nvPicPr>
        <p:blipFill>
          <a:blip r:embed="rId8"/>
          <a:stretch>
            <a:fillRect/>
          </a:stretch>
        </p:blipFill>
        <p:spPr>
          <a:xfrm>
            <a:off x="8743989" y="2288991"/>
            <a:ext cx="1350096" cy="254476"/>
          </a:xfrm>
          <a:prstGeom prst="rect">
            <a:avLst/>
          </a:prstGeom>
        </p:spPr>
      </p:pic>
      <p:pic>
        <p:nvPicPr>
          <p:cNvPr id="14" name="Picture 13" descr="\documentclass{article}&#10;\usepackage{amsmath}&#10;\pagestyle{empty}&#10;\begin{document}&#10;&#10;$$ L_{jet} = (\Pi_{HS} - 2) S $$&#10;&#10;\end{document}" title="IguanaTex Bitmap Display">
            <a:extLst>
              <a:ext uri="{FF2B5EF4-FFF2-40B4-BE49-F238E27FC236}">
                <a16:creationId xmlns:a16="http://schemas.microsoft.com/office/drawing/2014/main" id="{44E5217D-3A86-4286-8157-833300EE2CFB}"/>
              </a:ext>
            </a:extLst>
          </p:cNvPr>
          <p:cNvPicPr>
            <a:picLocks noChangeAspect="1"/>
          </p:cNvPicPr>
          <p:nvPr>
            <p:custDataLst>
              <p:tags r:id="rId4"/>
            </p:custDataLst>
          </p:nvPr>
        </p:nvPicPr>
        <p:blipFill>
          <a:blip r:embed="rId9"/>
          <a:stretch>
            <a:fillRect/>
          </a:stretch>
        </p:blipFill>
        <p:spPr>
          <a:xfrm>
            <a:off x="8743989" y="2857545"/>
            <a:ext cx="2090667" cy="265143"/>
          </a:xfrm>
          <a:prstGeom prst="rect">
            <a:avLst/>
          </a:prstGeom>
        </p:spPr>
      </p:pic>
    </p:spTree>
    <p:extLst>
      <p:ext uri="{BB962C8B-B14F-4D97-AF65-F5344CB8AC3E}">
        <p14:creationId xmlns:p14="http://schemas.microsoft.com/office/powerpoint/2010/main" val="9733935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&gt;5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a:t>Jets expand in width at the rate of approximately 1 unit in width per 10 units forward</a:t>
                </a:r>
              </a:p>
              <a:p>
                <a:r>
                  <a:rPr lang="en-US" dirty="0"/>
                  <a:t>Expansion length is 10(0.6S) =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to lower efficiency (less uniform velocity gradients)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a:t>
            </a:r>
            <a:r>
              <a:rPr lang="en-US" sz="2800" b="1" baseline="-25000" dirty="0"/>
              <a:t>e</a:t>
            </a:r>
            <a:r>
              <a:rPr lang="en-US" sz="2800" b="1" dirty="0"/>
              <a:t>/S&lt;6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Our flocculator energy efficiency is ≈ 100%</a:t>
                </a:r>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Unknowns</a:t>
            </a:r>
          </a:p>
        </p:txBody>
      </p:sp>
      <p:sp>
        <p:nvSpPr>
          <p:cNvPr id="3" name="Content Placeholder 2"/>
          <p:cNvSpPr>
            <a:spLocks noGrp="1"/>
          </p:cNvSpPr>
          <p:nvPr>
            <p:ph idx="1"/>
          </p:nvPr>
        </p:nvSpPr>
        <p:spPr/>
        <p:txBody>
          <a:bodyPr/>
          <a:lstStyle/>
          <a:p>
            <a:pPr>
              <a:lnSpc>
                <a:spcPct val="80000"/>
              </a:lnSpc>
            </a:pPr>
            <a:r>
              <a:rPr lang="en-US" dirty="0"/>
              <a:t>Head loss</a:t>
            </a:r>
          </a:p>
          <a:p>
            <a:pPr>
              <a:lnSpc>
                <a:spcPct val="80000"/>
              </a:lnSpc>
            </a:pPr>
            <a:r>
              <a:rPr lang="en-US" dirty="0"/>
              <a:t>Residence time</a:t>
            </a:r>
          </a:p>
          <a:p>
            <a:pPr>
              <a:lnSpc>
                <a:spcPct val="80000"/>
              </a:lnSpc>
            </a:pPr>
            <a:r>
              <a:rPr lang="en-US" dirty="0"/>
              <a:t>Baffle spacing</a:t>
            </a:r>
          </a:p>
          <a:p>
            <a:pPr>
              <a:lnSpc>
                <a:spcPct val="80000"/>
              </a:lnSpc>
            </a:pPr>
            <a:r>
              <a:rPr lang="en-US" dirty="0"/>
              <a:t>Number of baffles</a:t>
            </a:r>
          </a:p>
          <a:p>
            <a:pPr>
              <a:lnSpc>
                <a:spcPct val="80000"/>
              </a:lnSpc>
            </a:pPr>
            <a:r>
              <a:rPr lang="en-US" dirty="0"/>
              <a:t>Channel length</a:t>
            </a:r>
          </a:p>
          <a:p>
            <a:pPr>
              <a:lnSpc>
                <a:spcPct val="80000"/>
              </a:lnSpc>
            </a:pPr>
            <a:r>
              <a:rPr lang="en-US" dirty="0"/>
              <a:t>Channel width</a:t>
            </a:r>
          </a:p>
          <a:p>
            <a:pPr>
              <a:lnSpc>
                <a:spcPct val="80000"/>
              </a:lnSpc>
            </a:pPr>
            <a:r>
              <a:rPr lang="en-US" dirty="0"/>
              <a:t>Water depth</a:t>
            </a:r>
          </a:p>
          <a:p>
            <a:pPr>
              <a:lnSpc>
                <a:spcPct val="80000"/>
              </a:lnSpc>
            </a:pPr>
            <a:r>
              <a:rPr lang="en-US" dirty="0"/>
              <a:t>Number of channels</a:t>
            </a:r>
          </a:p>
          <a:p>
            <a:pPr>
              <a:lnSpc>
                <a:spcPct val="80000"/>
              </a:lnSpc>
            </a:pPr>
            <a:r>
              <a:rPr lang="en-US" dirty="0"/>
              <a:t>Number of flow expansions per baffle</a:t>
            </a:r>
          </a:p>
          <a:p>
            <a:pPr>
              <a:lnSpc>
                <a:spcPct val="80000"/>
              </a:lnSpc>
            </a:pPr>
            <a:r>
              <a:rPr lang="en-US" dirty="0"/>
              <a:t>Total deformation of the fluid</a:t>
            </a:r>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a:t>Every dimension matters, but how?</a:t>
            </a:r>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or odd number of baffles depending on channel inlet and outlet conditions</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of G</a:t>
            </a:r>
            <a:r>
              <a:rPr lang="en-US" baseline="-25000" dirty="0"/>
              <a:t>CS</a:t>
            </a:r>
            <a:r>
              <a:rPr lang="en-US" i="1" baseline="-25000" dirty="0"/>
              <a:t> </a:t>
            </a:r>
            <a:r>
              <a:rPr lang="en-US" dirty="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dirty="0"/>
              <a:t>determines the head loss through the flocculator</a:t>
            </a:r>
          </a:p>
          <a:p>
            <a:r>
              <a:rPr lang="en-US" sz="2400" dirty="0"/>
              <a:t>Maximum size of the flocs is controlled by </a:t>
            </a:r>
            <a:r>
              <a:rPr lang="en-US" sz="2400" i="1" dirty="0" err="1"/>
              <a:t>G</a:t>
            </a:r>
            <a:r>
              <a:rPr lang="en-US" sz="2400" i="1" baseline="-25000" dirty="0" err="1"/>
              <a:t>Max</a:t>
            </a:r>
            <a:r>
              <a:rPr lang="en-US" sz="2400" dirty="0"/>
              <a:t> </a:t>
            </a:r>
          </a:p>
          <a:p>
            <a:r>
              <a:rPr lang="en-US" sz="2400" dirty="0"/>
              <a:t>AguaClara </a:t>
            </a:r>
            <a:r>
              <a:rPr lang="en-US" sz="2400" dirty="0" err="1"/>
              <a:t>flocculators</a:t>
            </a:r>
            <a:r>
              <a:rPr lang="en-US" sz="2400" dirty="0"/>
              <a:t> have a </a:t>
            </a:r>
            <a:r>
              <a:rPr lang="en-US" sz="2400" i="1" dirty="0" err="1"/>
              <a:t>G</a:t>
            </a:r>
            <a:r>
              <a:rPr lang="en-US" sz="2400" i="1" baseline="-25000" dirty="0" err="1"/>
              <a:t>Max</a:t>
            </a:r>
            <a:r>
              <a:rPr lang="en-US" sz="2400" dirty="0"/>
              <a:t> that is 1.4 G</a:t>
            </a:r>
            <a:r>
              <a:rPr lang="en-US" sz="2400" baseline="-25000" dirty="0"/>
              <a:t>CS</a:t>
            </a:r>
            <a:endParaRPr lang="en-US" sz="2400" dirty="0"/>
          </a:p>
          <a:p>
            <a:r>
              <a:rPr lang="en-US" sz="2400" dirty="0"/>
              <a:t>Summer 2015 new designs have head loss of approximately 40 cm and thus 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G</a:t>
            </a:r>
            <a:r>
              <a:rPr lang="en-US" sz="2400" baseline="-25000" dirty="0"/>
              <a:t>CS </a:t>
            </a:r>
            <a:r>
              <a:rPr lang="en-US" sz="2400" dirty="0"/>
              <a:t>values as high as 340 Hz</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dirty="0"/>
              <a:t>Optimize plant layout</a:t>
            </a:r>
          </a:p>
          <a:p>
            <a:r>
              <a:rPr lang="en-US" dirty="0"/>
              <a:t>Water level leaving flocculator must match water level entering sedimentation tank</a:t>
            </a:r>
          </a:p>
          <a:p>
            <a:r>
              <a:rPr lang="en-US" dirty="0"/>
              <a:t>We want an efficient flocculator (H/S ratio)</a:t>
            </a:r>
          </a:p>
          <a:p>
            <a:r>
              <a:rPr lang="en-US" dirty="0"/>
              <a:t>Minimize plant cost with tradeoff between head loss (function of G</a:t>
            </a:r>
            <a:r>
              <a:rPr lang="en-US" baseline="-25000" dirty="0"/>
              <a:t>CS</a:t>
            </a:r>
            <a:r>
              <a:rPr lang="en-US" dirty="0"/>
              <a:t>) and volume (function of </a:t>
            </a:r>
            <a:r>
              <a:rPr lang="en-US" dirty="0">
                <a:latin typeface="Symbol" panose="05050102010706020507" pitchFamily="18" charset="2"/>
              </a:rPr>
              <a:t>q</a:t>
            </a:r>
            <a:r>
              <a:rPr lang="en-US" dirty="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a:t>Bottom up: Start by designing one baffle space (the small details) and then work up to designing the overall size of the flocculator</a:t>
            </a:r>
          </a:p>
          <a:p>
            <a:pPr lvl="1"/>
            <a:r>
              <a:rPr lang="en-US" dirty="0"/>
              <a:t>No basis for selection of channel width</a:t>
            </a:r>
          </a:p>
          <a:p>
            <a:r>
              <a:rPr lang="en-US" dirty="0"/>
              <a:t>Top down: Start by finding total volume of flocculator required and then go to the details</a:t>
            </a:r>
          </a:p>
          <a:p>
            <a:pPr lvl="1"/>
            <a:r>
              <a:rPr lang="en-US" dirty="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up Design Approach</a:t>
            </a:r>
          </a:p>
        </p:txBody>
      </p:sp>
      <p:sp>
        <p:nvSpPr>
          <p:cNvPr id="3" name="Content Placeholder 2"/>
          <p:cNvSpPr>
            <a:spLocks noGrp="1"/>
          </p:cNvSpPr>
          <p:nvPr>
            <p:ph idx="1"/>
          </p:nvPr>
        </p:nvSpPr>
        <p:spPr/>
        <p:txBody>
          <a:bodyPr/>
          <a:lstStyle/>
          <a:p>
            <a:r>
              <a:rPr lang="en-US" dirty="0"/>
              <a:t>Assume a water depth and a channel width</a:t>
            </a:r>
          </a:p>
          <a:p>
            <a:r>
              <a:rPr lang="en-US" dirty="0"/>
              <a:t>Design a baffle spacing and obstacle spacing to get an efficient H</a:t>
            </a:r>
            <a:r>
              <a:rPr lang="en-US" baseline="-25000" dirty="0"/>
              <a:t>e</a:t>
            </a:r>
            <a:r>
              <a:rPr lang="en-US" dirty="0"/>
              <a:t>/S and the target G</a:t>
            </a:r>
            <a:r>
              <a:rPr lang="en-US" baseline="-25000" dirty="0"/>
              <a:t>CS</a:t>
            </a:r>
            <a:endParaRPr lang="en-US" dirty="0"/>
          </a:p>
          <a:p>
            <a:r>
              <a:rPr lang="en-US" dirty="0"/>
              <a:t>Calculate </a:t>
            </a:r>
            <a:r>
              <a:rPr lang="en-US" dirty="0" err="1"/>
              <a:t>G</a:t>
            </a:r>
            <a:r>
              <a:rPr lang="en-US" baseline="-25000" dirty="0" err="1"/>
              <a:t>CS</a:t>
            </a:r>
            <a:r>
              <a:rPr lang="en-US" dirty="0" err="1">
                <a:latin typeface="Symbol" panose="05050102010706020507" pitchFamily="18" charset="2"/>
              </a:rPr>
              <a:t>q</a:t>
            </a:r>
            <a:r>
              <a:rPr lang="en-US" dirty="0"/>
              <a:t> for one baffle spacing given your design</a:t>
            </a:r>
          </a:p>
          <a:p>
            <a:r>
              <a:rPr lang="en-US" dirty="0"/>
              <a:t>Calculate number of baffle </a:t>
            </a:r>
            <a:r>
              <a:rPr lang="en-US" dirty="0" err="1"/>
              <a:t>spacings</a:t>
            </a:r>
            <a:r>
              <a:rPr lang="en-US" dirty="0"/>
              <a:t> required to achieve design </a:t>
            </a:r>
            <a:r>
              <a:rPr lang="en-US" dirty="0" err="1"/>
              <a:t>G</a:t>
            </a:r>
            <a:r>
              <a:rPr lang="en-US" baseline="-25000" dirty="0" err="1"/>
              <a:t>CS</a:t>
            </a:r>
            <a:r>
              <a:rPr lang="en-US" dirty="0" err="1">
                <a:latin typeface="Symbol" panose="05050102010706020507" pitchFamily="18" charset="2"/>
              </a:rPr>
              <a:t>q</a:t>
            </a:r>
            <a:endParaRPr lang="en-US" dirty="0"/>
          </a:p>
          <a:p>
            <a:r>
              <a:rPr lang="en-US" dirty="0"/>
              <a:t>Calculate length of channel required</a:t>
            </a:r>
          </a:p>
          <a:p>
            <a:endParaRPr lang="en-US" dirty="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a:t>Top Down Design Approach</a:t>
            </a:r>
            <a:br>
              <a:rPr lang="en-US" dirty="0"/>
            </a:br>
            <a:r>
              <a:rPr lang="en-US" dirty="0"/>
              <a:t>(our choice)</a:t>
            </a:r>
          </a:p>
        </p:txBody>
      </p:sp>
      <p:sp>
        <p:nvSpPr>
          <p:cNvPr id="3" name="Content Placeholder 2"/>
          <p:cNvSpPr>
            <a:spLocks noGrp="1"/>
          </p:cNvSpPr>
          <p:nvPr>
            <p:ph idx="1"/>
          </p:nvPr>
        </p:nvSpPr>
        <p:spPr/>
        <p:txBody>
          <a:bodyPr/>
          <a:lstStyle/>
          <a:p>
            <a:r>
              <a:rPr lang="en-US" dirty="0"/>
              <a:t>Calculate the required flocculator volume</a:t>
            </a:r>
          </a:p>
          <a:p>
            <a:r>
              <a:rPr lang="en-US" dirty="0"/>
              <a:t>Use plant layout constraints to select an optimal channel width</a:t>
            </a:r>
          </a:p>
          <a:p>
            <a:r>
              <a:rPr lang="en-US" dirty="0"/>
              <a:t>Design baffles and obstacles to create the target G</a:t>
            </a:r>
            <a:r>
              <a:rPr lang="en-US" baseline="-25000" dirty="0"/>
              <a:t>CS</a:t>
            </a:r>
            <a:r>
              <a:rPr lang="en-US" dirty="0"/>
              <a:t> to set the baffle spacing</a:t>
            </a:r>
          </a:p>
          <a:p>
            <a:r>
              <a:rPr lang="en-US" dirty="0"/>
              <a:t>Fill the channels with baffles and don’t worry about a little extra space at the end of the channel that might not be used efficiently</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1384995"/>
          </a:xfrm>
          <a:prstGeom prst="rect">
            <a:avLst/>
          </a:prstGeom>
          <a:noFill/>
        </p:spPr>
        <p:txBody>
          <a:bodyPr wrap="square" rtlCol="0">
            <a:spAutoFit/>
          </a:bodyPr>
          <a:lstStyle/>
          <a:p>
            <a:r>
              <a:rPr lang="en-US" dirty="0"/>
              <a:t>Fluid deformation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190802" y="1510903"/>
            <a:ext cx="6049073" cy="4525963"/>
          </a:xfrm>
        </p:spPr>
        <p:txBody>
          <a:bodyPr/>
          <a:lstStyle/>
          <a:p>
            <a:pPr>
              <a:lnSpc>
                <a:spcPct val="90000"/>
              </a:lnSpc>
            </a:pPr>
            <a:r>
              <a:rPr lang="en-US" sz="2800" dirty="0"/>
              <a:t>Some of the kinetic energy in the flow contraction…</a:t>
            </a:r>
          </a:p>
          <a:p>
            <a:pPr>
              <a:lnSpc>
                <a:spcPct val="90000"/>
              </a:lnSpc>
            </a:pPr>
            <a:r>
              <a:rPr lang="en-US" sz="2800" dirty="0"/>
              <a:t>…is dissipated through turbulence and viscosity</a:t>
            </a:r>
          </a:p>
          <a:p>
            <a:pPr>
              <a:lnSpc>
                <a:spcPct val="90000"/>
              </a:lnSpc>
            </a:pPr>
            <a:r>
              <a:rPr lang="en-US" sz="2800" dirty="0"/>
              <a:t>Given the water temperature and hence viscosity the energy dissipation produces velocity gradients</a:t>
            </a:r>
          </a:p>
          <a:p>
            <a:pPr>
              <a:lnSpc>
                <a:spcPct val="90000"/>
              </a:lnSpc>
            </a:pPr>
            <a:r>
              <a:rPr lang="en-US" sz="2800" dirty="0"/>
              <a:t>Given a total fluid deformation (</a:t>
            </a:r>
            <a:r>
              <a:rPr lang="en-US" sz="2800" dirty="0" err="1"/>
              <a:t>G</a:t>
            </a:r>
            <a:r>
              <a:rPr lang="en-US" sz="2800" baseline="-25000" dirty="0" err="1"/>
              <a:t>CS</a:t>
            </a:r>
            <a:r>
              <a:rPr lang="en-US" sz="2800" dirty="0" err="1">
                <a:latin typeface="Symbol" panose="05050102010706020507" pitchFamily="18" charset="2"/>
              </a:rPr>
              <a:t>q</a:t>
            </a:r>
            <a:r>
              <a:rPr lang="en-US" sz="2800" dirty="0"/>
              <a:t>), the relationship between head loss and G</a:t>
            </a:r>
            <a:r>
              <a:rPr lang="en-US" sz="2800" baseline="-25000" dirty="0"/>
              <a:t>CS</a:t>
            </a:r>
            <a:r>
              <a:rPr lang="en-US" sz="2800" dirty="0"/>
              <a:t> is </a:t>
            </a:r>
          </a:p>
          <a:p>
            <a:pPr>
              <a:lnSpc>
                <a:spcPct val="90000"/>
              </a:lnSpc>
            </a:pPr>
            <a:r>
              <a:rPr lang="en-US" sz="2800" dirty="0"/>
              <a:t>How can you achieve </a:t>
            </a:r>
            <a:r>
              <a:rPr lang="en-US" sz="2400" dirty="0" err="1"/>
              <a:t>G</a:t>
            </a:r>
            <a:r>
              <a:rPr lang="en-US" sz="2400" baseline="-25000" dirty="0" err="1"/>
              <a:t>CS</a:t>
            </a:r>
            <a:r>
              <a:rPr lang="en-US" sz="2400" dirty="0" err="1">
                <a:latin typeface="Symbol" panose="05050102010706020507" pitchFamily="18" charset="2"/>
              </a:rPr>
              <a:t>q</a:t>
            </a:r>
            <a:r>
              <a:rPr lang="en-US" sz="2400" dirty="0"/>
              <a:t> </a:t>
            </a:r>
            <a:r>
              <a:rPr lang="en-US" sz="2800"/>
              <a:t>with less </a:t>
            </a:r>
            <a:r>
              <a:rPr lang="en-US" sz="2800" dirty="0"/>
              <a:t>energy?</a:t>
            </a:r>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780438" y="2587311"/>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468904" y="1505722"/>
            <a:ext cx="2276572" cy="727771"/>
          </a:xfrm>
          <a:prstGeom prst="rect">
            <a:avLst/>
          </a:prstGeom>
        </p:spPr>
      </p:pic>
      <p:pic>
        <p:nvPicPr>
          <p:cNvPr id="4" name="Picture 3"/>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609476" y="3773885"/>
            <a:ext cx="1539657" cy="729599"/>
          </a:xfrm>
          <a:prstGeom prst="rect">
            <a:avLst/>
          </a:prstGeom>
        </p:spPr>
      </p:pic>
      <p:pic>
        <p:nvPicPr>
          <p:cNvPr id="5" name="Picture 4"/>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7607190" y="3920432"/>
            <a:ext cx="1287315" cy="347428"/>
          </a:xfrm>
          <a:prstGeom prst="rect">
            <a:avLst/>
          </a:prstGeom>
        </p:spPr>
      </p:pic>
      <p:pic>
        <p:nvPicPr>
          <p:cNvPr id="10" name="Picture 9"/>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227516" y="5161083"/>
            <a:ext cx="2634971" cy="689373"/>
          </a:xfrm>
          <a:prstGeom prst="rect">
            <a:avLst/>
          </a:prstGeom>
        </p:spPr>
      </p:pic>
      <p:cxnSp>
        <p:nvCxnSpPr>
          <p:cNvPr id="12" name="Straight Arrow Connector 11"/>
          <p:cNvCxnSpPr/>
          <p:nvPr/>
        </p:nvCxnSpPr>
        <p:spPr>
          <a:xfrm flipV="1">
            <a:off x="7691120" y="2891092"/>
            <a:ext cx="559727" cy="102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259534" y="6015632"/>
            <a:ext cx="2020571" cy="672916"/>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a:t>G</a:t>
                </a:r>
                <a:r>
                  <a:rPr lang="en-US" sz="2800" baseline="-25000" dirty="0" err="1"/>
                  <a:t>CS</a:t>
                </a:r>
                <a:r>
                  <a:rPr lang="en-US" sz="2800" dirty="0" err="1">
                    <a:latin typeface="Symbol" pitchFamily="18" charset="2"/>
                  </a:rPr>
                  <a:t>q</a:t>
                </a:r>
                <a:r>
                  <a:rPr lang="en-US" sz="2800" dirty="0"/>
                  <a:t> is a logical design specification</a:t>
                </a:r>
              </a:p>
              <a:p>
                <a:r>
                  <a:rPr lang="en-US" sz="2800" dirty="0"/>
                  <a:t>We need to specify energy use</a:t>
                </a:r>
              </a:p>
              <a:p>
                <a:pPr lvl="1"/>
                <a:r>
                  <a:rPr lang="en-US" sz="2400" dirty="0"/>
                  <a:t>Velocity gradient - 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specify </a:t>
                </a:r>
                <a:r>
                  <a:rPr lang="en-US" sz="2800" dirty="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a:t>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7" y="1564210"/>
            <a:ext cx="1609143" cy="422857"/>
          </a:xfrm>
          <a:prstGeom prst="rect">
            <a:avLst/>
          </a:prstGeom>
        </p:spPr>
      </p:pic>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67870" y="5786120"/>
            <a:ext cx="1924571"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(G</a:t>
            </a:r>
            <a:r>
              <a:rPr lang="en-US" sz="2800" baseline="-25000" dirty="0"/>
              <a:t>CS,</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a:t>Calculate G</a:t>
            </a:r>
            <a:r>
              <a:rPr lang="en-US" sz="2400" baseline="-25000"/>
              <a:t>CS</a:t>
            </a:r>
            <a:endParaRPr lang="en-US" sz="2400" dirty="0">
              <a:latin typeface="Symbol" pitchFamily="18" charset="2"/>
            </a:endParaRPr>
          </a:p>
          <a:p>
            <a:pPr lvl="1"/>
            <a:r>
              <a:rPr lang="en-US" sz="2400" dirty="0"/>
              <a:t>Calculate </a:t>
            </a:r>
            <a:r>
              <a:rPr lang="en-US" sz="2400" dirty="0">
                <a:latin typeface="Symbol" pitchFamily="18" charset="2"/>
              </a:rPr>
              <a:t>q</a:t>
            </a:r>
            <a:endParaRPr lang="en-US" sz="2400" dirty="0"/>
          </a:p>
          <a:p>
            <a:r>
              <a:rPr lang="en-US" sz="2800" dirty="0"/>
              <a:t>G</a:t>
            </a:r>
            <a:r>
              <a:rPr lang="en-US" sz="2800" baseline="-25000" dirty="0"/>
              <a:t>CS</a:t>
            </a:r>
            <a:r>
              <a:rPr lang="en-US" sz="2800" dirty="0"/>
              <a:t>(and hence </a:t>
            </a:r>
            <a:r>
              <a:rPr lang="en-US" sz="2800" dirty="0" err="1"/>
              <a:t>G</a:t>
            </a:r>
            <a:r>
              <a:rPr lang="en-US" sz="2800" baseline="-25000" dirty="0" err="1"/>
              <a:t>CS</a:t>
            </a:r>
            <a:r>
              <a:rPr lang="en-US" sz="2800" dirty="0" err="1">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253057" y="2117059"/>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543511"/>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water at the end of the flocculator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sp>
        <p:nvSpPr>
          <p:cNvPr id="101379" name="Rectangle 3"/>
          <p:cNvSpPr>
            <a:spLocks noGrp="1" noChangeArrowheads="1"/>
          </p:cNvSpPr>
          <p:nvPr>
            <p:ph idx="1"/>
          </p:nvPr>
        </p:nvSpPr>
        <p:spPr>
          <a:xfrm>
            <a:off x="285751" y="1752600"/>
            <a:ext cx="8110104" cy="3998913"/>
          </a:xfrm>
        </p:spPr>
        <p:txBody>
          <a:bodyPr/>
          <a:lstStyle/>
          <a:p>
            <a:r>
              <a:rPr lang="en-US" dirty="0"/>
              <a:t>This design was first used at the plant in San Juan </a:t>
            </a:r>
            <a:r>
              <a:rPr lang="en-US" dirty="0" err="1"/>
              <a:t>Guarita</a:t>
            </a:r>
            <a:r>
              <a:rPr lang="en-US" dirty="0"/>
              <a:t> in western Honduras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G</a:t>
                </a:r>
                <a:r>
                  <a:rPr lang="en-US" sz="3600" baseline="-25000" dirty="0"/>
                  <a:t>CS</a:t>
                </a:r>
                <a:r>
                  <a:rPr lang="en-US" sz="3600" dirty="0"/>
                  <a:t>) and </a:t>
                </a:r>
                <a:r>
                  <a:rPr lang="en-US" sz="3600" dirty="0" err="1"/>
                  <a:t>G</a:t>
                </a:r>
                <a:r>
                  <a:rPr lang="en-US" sz="3600" baseline="-25000" dirty="0" err="1"/>
                  <a:t>CS</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G</a:t>
                </a:r>
                <a:r>
                  <a:rPr lang="en-US" baseline="-25000" dirty="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a:t>G</a:t>
                </a:r>
                <a:r>
                  <a:rPr lang="en-US" baseline="-25000" dirty="0" err="1"/>
                  <a:t>CS</a:t>
                </a:r>
                <a:r>
                  <a:rPr lang="en-US"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(bottom-up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Flow for Vertical Flow Flocculators</a:t>
            </a:r>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a:latin typeface="+mn-lt"/>
              </a:rPr>
              <a:t>Start with the equation for maximum channel width for vertical flow</a:t>
            </a: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a:latin typeface="+mn-lt"/>
              </a:rPr>
              <a:t>Solve for Flow</a:t>
            </a:r>
          </a:p>
        </p:txBody>
      </p:sp>
      <p:pic>
        <p:nvPicPr>
          <p:cNvPr id="24" name="Picture 2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7200" y="2190952"/>
            <a:ext cx="4319218" cy="797816"/>
          </a:xfrm>
          <a:prstGeom prst="rect">
            <a:avLst/>
          </a:prstGeom>
        </p:spPr>
      </p:pic>
      <p:pic>
        <p:nvPicPr>
          <p:cNvPr id="25" name="Picture 2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12951" y="3884391"/>
            <a:ext cx="3695065" cy="797816"/>
          </a:xfrm>
          <a:prstGeom prst="rect">
            <a:avLst/>
          </a:prstGeom>
        </p:spPr>
      </p:pic>
      <p:pic>
        <p:nvPicPr>
          <p:cNvPr id="13" name="Picture 1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47216" y="3507228"/>
            <a:ext cx="1127569" cy="449450"/>
          </a:xfrm>
          <a:prstGeom prst="rect">
            <a:avLst/>
          </a:prstGeom>
        </p:spPr>
      </p:pic>
      <p:pic>
        <p:nvPicPr>
          <p:cNvPr id="18" name="Picture 17"/>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447216" y="4233608"/>
            <a:ext cx="1290903" cy="390875"/>
          </a:xfrm>
          <a:prstGeom prst="rect">
            <a:avLst/>
          </a:prstGeom>
        </p:spPr>
      </p:pic>
      <p:pic>
        <p:nvPicPr>
          <p:cNvPr id="20" name="Picture 1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594780" y="4984611"/>
            <a:ext cx="980005" cy="388622"/>
          </a:xfrm>
          <a:prstGeom prst="rect">
            <a:avLst/>
          </a:prstGeom>
        </p:spPr>
      </p:pic>
      <p:pic>
        <p:nvPicPr>
          <p:cNvPr id="26" name="Picture 25"/>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69278" y="5196338"/>
            <a:ext cx="3603935" cy="797816"/>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head loss and water levels</a:t>
            </a:r>
          </a:p>
        </p:txBody>
      </p:sp>
      <p:sp>
        <p:nvSpPr>
          <p:cNvPr id="3" name="Content Placeholder 2"/>
          <p:cNvSpPr>
            <a:spLocks noGrp="1"/>
          </p:cNvSpPr>
          <p:nvPr>
            <p:ph idx="1"/>
          </p:nvPr>
        </p:nvSpPr>
        <p:spPr/>
        <p:txBody>
          <a:bodyPr/>
          <a:lstStyle/>
          <a:p>
            <a:r>
              <a:rPr lang="en-US" dirty="0"/>
              <a:t>Downstream head loss set by </a:t>
            </a:r>
            <a:r>
              <a:rPr lang="en-US" dirty="0" err="1"/>
              <a:t>sed</a:t>
            </a:r>
            <a:r>
              <a:rPr lang="en-US" dirty="0"/>
              <a:t> tank</a:t>
            </a:r>
          </a:p>
          <a:p>
            <a:r>
              <a:rPr lang="en-US" dirty="0"/>
              <a:t>Upstream depth set by head loss through the flocculator</a:t>
            </a:r>
          </a:p>
          <a:p>
            <a:r>
              <a:rPr lang="en-US" dirty="0"/>
              <a:t>We design based on the depth set by the </a:t>
            </a:r>
            <a:r>
              <a:rPr lang="en-US" dirty="0" err="1"/>
              <a:t>sed</a:t>
            </a:r>
            <a:r>
              <a:rPr lang="en-US" dirty="0"/>
              <a:t> tank (ignore the effect of head loss that increases the water depth and retention time)</a:t>
            </a:r>
          </a:p>
          <a:p>
            <a:r>
              <a:rPr lang="en-US" dirty="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Flocculator elevations (as if it were one long channel)</a:t>
            </a:r>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a:t>Water depth of </a:t>
            </a:r>
            <a:r>
              <a:rPr lang="en-US" sz="2000" dirty="0" err="1"/>
              <a:t>sed</a:t>
            </a:r>
            <a:r>
              <a:rPr lang="en-US" sz="2000" dirty="0"/>
              <a:t> tank 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a:t>Flocculator head loss</a:t>
            </a:r>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a:t>Freeboard</a:t>
            </a:r>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a:t>We ignore triangle of fluid caused by head loss when calculating residence time</a:t>
            </a:r>
          </a:p>
        </p:txBody>
      </p:sp>
    </p:spTree>
    <p:extLst>
      <p:ext uri="{BB962C8B-B14F-4D97-AF65-F5344CB8AC3E}">
        <p14:creationId xmlns:p14="http://schemas.microsoft.com/office/powerpoint/2010/main" val="394169776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AguaClara design so different from traditional designs?</a:t>
            </a:r>
          </a:p>
        </p:txBody>
      </p:sp>
      <p:sp>
        <p:nvSpPr>
          <p:cNvPr id="3" name="Content Placeholder 2"/>
          <p:cNvSpPr>
            <a:spLocks noGrp="1"/>
          </p:cNvSpPr>
          <p:nvPr>
            <p:ph idx="1"/>
          </p:nvPr>
        </p:nvSpPr>
        <p:spPr/>
        <p:txBody>
          <a:bodyPr/>
          <a:lstStyle/>
          <a:p>
            <a:r>
              <a:rPr lang="en-US" dirty="0"/>
              <a:t>Why lower </a:t>
            </a:r>
            <a:r>
              <a:rPr lang="en-US" dirty="0" err="1"/>
              <a:t>G</a:t>
            </a:r>
            <a:r>
              <a:rPr lang="en-US" baseline="-25000" dirty="0" err="1"/>
              <a:t>CS</a:t>
            </a:r>
            <a:r>
              <a:rPr lang="en-US" dirty="0" err="1">
                <a:latin typeface="Symbol" panose="05050102010706020507" pitchFamily="18" charset="2"/>
              </a:rPr>
              <a:t>q</a:t>
            </a:r>
            <a:r>
              <a:rPr lang="en-US" dirty="0"/>
              <a:t>?</a:t>
            </a:r>
          </a:p>
          <a:p>
            <a:pPr lvl="1"/>
            <a:r>
              <a:rPr lang="en-US" dirty="0"/>
              <a:t>Uniform velocity gradient</a:t>
            </a:r>
          </a:p>
          <a:p>
            <a:pPr lvl="1"/>
            <a:r>
              <a:rPr lang="en-US" dirty="0"/>
              <a:t>Close to plug flow (no short circuiting)</a:t>
            </a:r>
          </a:p>
          <a:p>
            <a:r>
              <a:rPr lang="en-US" dirty="0"/>
              <a:t>Why not tapered G</a:t>
            </a:r>
            <a:r>
              <a:rPr lang="en-US" baseline="-25000" dirty="0"/>
              <a:t>CS</a:t>
            </a:r>
            <a:r>
              <a:rPr lang="en-US" dirty="0"/>
              <a:t>?</a:t>
            </a:r>
          </a:p>
          <a:p>
            <a:pPr lvl="1"/>
            <a:r>
              <a:rPr lang="en-US" dirty="0"/>
              <a:t>Big flocs aren’t our goal! No reason for tapering!</a:t>
            </a:r>
          </a:p>
          <a:p>
            <a:r>
              <a:rPr lang="en-US" dirty="0"/>
              <a:t>Why much higher G</a:t>
            </a:r>
            <a:r>
              <a:rPr lang="en-US" baseline="-25000" dirty="0"/>
              <a:t>CS</a:t>
            </a:r>
            <a:r>
              <a:rPr lang="en-US" dirty="0"/>
              <a:t>?</a:t>
            </a:r>
          </a:p>
          <a:p>
            <a:pPr lvl="1"/>
            <a:r>
              <a:rPr lang="en-US" dirty="0"/>
              <a:t>We will make big flocs in the floc blanket </a:t>
            </a:r>
          </a:p>
          <a:p>
            <a:r>
              <a:rPr lang="en-US" dirty="0"/>
              <a:t>Why do we use G</a:t>
            </a:r>
            <a:r>
              <a:rPr lang="en-US" baseline="-25000" dirty="0"/>
              <a:t>CS</a:t>
            </a:r>
            <a:r>
              <a:rPr lang="en-US" dirty="0"/>
              <a:t> rather than     ? </a:t>
            </a:r>
          </a:p>
          <a:p>
            <a:pPr lvl="1"/>
            <a:r>
              <a:rPr lang="en-US" dirty="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82"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624"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11.548"/>
  <p:tag name="LATEXADDIN" val="\documentclass{article}&#10;\usepackage{amsmath}&#10;\pagestyle{empty}&#10;\begin{document}&#10;&#10;$$Q = \frac{W_{Max}H_e}{\Pi_{HS_{Min}} } \left( \frac{2 H_e \nu G_{CS}^2}{K}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571.803"/>
  <p:tag name="LATEXADDIN" val="\documentclass{article}&#10;\usepackage{amsmath}&#10;\pagestyle{empty}&#10;\begin{document}&#10;&#10;$$Q = \frac{W_{Max}H_e}{\Pi_{HS_{Min}} } \left( \frac{2 H_e  g^2 h_e^2}{K(G\theta)^2 \nu}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60.6299"/>
  <p:tag name="LATEXADDIN" val="\documentclass{article}&#10;\usepackage{amsmath}&#10;\pagestyle{empty}&#10;\begin{document}&#10;&#10;&#10;$$V_c = 2.41 V_0 \sqrt{\frac{W_0}{x}}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527.934"/>
  <p:tag name="LATEXADDIN" val="\documentclass{article}&#10;\usepackage{amsmath}&#10;\pagestyle{empty}&#10;\begin{document}&#10;&#10;$\varepsilon  = \nu {G_{CS}^2}$&#10;&#10;&#10;\end{document}"/>
  <p:tag name="IGUANATEXSIZE" val="30"/>
  <p:tag name="IGUANATEXCURSOR" val="108"/>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15.1481"/>
  <p:tag name="LATEXADDIN" val="\documentclass{article}&#10;\usepackage{amsmath}&#10;\pagestyle{empty}&#10;\begin{document}&#10;&#10;$$ \Pi_{jet_{exp}} = 0.116 $$&#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30.9336"/>
  <p:tag name="LATEXADDIN" val="\documentclass{article}&#10;\usepackage{amsmath}&#10;\pagestyle{empty}&#10;\begin{document}&#10;&#10;&#10;$$ L_{jet} = H_e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596.55"/>
  <p:tag name="LATEXADDIN" val="\documentclass{article}&#10;\usepackage{amsmath}&#10;\pagestyle{empty}&#10;\begin{document}&#10;&#10;&#10;$$ W_{jet_{min}} = W_{jet_{max}} \Pi_{VCBaffle} $$&#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1758.53"/>
  <p:tag name="LATEXADDIN" val="\documentclass{article}&#10;\usepackage{amsmath}&#10;\pagestyle{empty}&#10;\begin{document}&#10;&#10;&#10;$$ W_{jet_{max}} = W_{jet_{min}} +  \Pi_{jet_{exp}}L_{jet} $$&#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2353.956"/>
  <p:tag name="LATEXADDIN" val="\documentclass{article}&#10;\usepackage{amsmath}&#10;\pagestyle{empty}&#10;\begin{document}&#10;&#10;&#10;$$ W_{jet_{max}} = W_{jet_{max}} \Pi_{VCBaffle} +  \Pi_{jet_{exp}}L_{jet} $$&#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410.574"/>
  <p:tag name="LATEXADDIN" val="\documentclass{article}&#10;\usepackage{amsmath}&#10;\pagestyle{empty}&#10;\begin{document}&#10;&#10;&#10;$$ W_{jet_{max}} =   \frac{\Pi_{jet_{exp}}L_{jet}}{1 - \Pi_{VCBaffle}} $$&#10;&#10;\end{document}"/>
  <p:tag name="IGUANATEXSIZE" val="20"/>
  <p:tag name="IGUANATEXCURSOR" val="98"/>
  <p:tag name="TRANSPARENCY" val="True"/>
  <p:tag name="FILENAME" val=""/>
  <p:tag name="LATEXENGINEID" val="0"/>
  <p:tag name="TEMPFOLDER" val="c:\temp\"/>
  <p:tag name="LATEXFORMHEIGHT" val="312"/>
  <p:tag name="LATEXFORMWIDTH" val="607.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2059.242"/>
  <p:tag name="LATEXADDIN" val="\documentclass{article}&#10;\usepackage{amsmath}&#10;\pagestyle{empty}&#10;\begin{document}&#10;&#10;$$K = \left(\frac{S}{W_{jet_{max}}} \right)^2 \left( \frac{1}{\Pi_{VCBaffle}} - 1 \right)^2$$&#10;&#10;\end{document}"/>
  <p:tag name="IGUANATEXSIZE" val="24"/>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varepsilon}{\nu} }$$&#10;&#10;&#10;\end{document}"/>
  <p:tag name="IGUANATEXSIZE" val="3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475.4406"/>
  <p:tag name="ORIGINALWIDTH" val="2318.71"/>
  <p:tag name="LATEXADDIN" val="\documentclass{article}&#10;\usepackage{amsmath}&#10;\pagestyle{empty}&#10;\begin{document}&#10;&#10;$$K = \left(\frac{S}{ \frac{\Pi_{jet_{exp}}L_{jet}}{1 - \Pi_{VCBaffle}}} \right)^2 \left( \frac{1-\Pi_{VCBaffle}}{\Pi_{VCBaffle}} \right)^2$$&#10;&#10;\end{document}"/>
  <p:tag name="IGUANATEXSIZE" val="24"/>
  <p:tag name="IGUANATEXCURSOR" val="210"/>
  <p:tag name="TRANSPARENCY" val="True"/>
  <p:tag name="FILENAME" val=""/>
  <p:tag name="LATEXENGINEID" val="0"/>
  <p:tag name="TEMPFOLDER" val="c:\temp\"/>
  <p:tag name="LATEXFORMHEIGHT" val="312"/>
  <p:tag name="LATEXFORMWIDTH" val="617.2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5.958"/>
  <p:tag name="ORIGINALWIDTH" val="2605.174"/>
  <p:tag name="LATEXADDIN" val="\documentclass{article}&#10;\usepackage{amsmath}&#10;\pagestyle{empty}&#10;\begin{document}&#10;&#10;$$K = \left(\frac{S(1 - \Pi_{VCBaffle})}{ \Pi_{jet_{exp}}L_{jet}} \right)^2 \left( \frac{1-\Pi_{VCBaffle}}{\Pi_{VCBaffle}} \right)^2$$&#10;&#10;\end{document}"/>
  <p:tag name="IGUANATEXSIZE" val="24"/>
  <p:tag name="IGUANATEXCURSOR" val="145"/>
  <p:tag name="TRANSPARENCY" val="True"/>
  <p:tag name="FILENAME" val=""/>
  <p:tag name="LATEXENGINEID" val="0"/>
  <p:tag name="TEMPFOLDER" val="c:\temp\"/>
  <p:tag name="LATEXFORMHEIGHT" val="312"/>
  <p:tag name="LATEXFORMWIDTH" val="617.2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35.958"/>
  <p:tag name="ORIGINALWIDTH" val="2692.913"/>
  <p:tag name="LATEXADDIN" val="\documentclass{article}&#10;\usepackage{amsmath}&#10;\pagestyle{empty}&#10;\begin{document}&#10;&#10;$$K = \left(\frac{S}{ \Pi_{jet_{exp}}L_{jet}\Pi_{VCBaffle}} \right)^2 \left( 1-\Pi_{VCBaffle} \right)^4$$&#10;&#10;\end{document}"/>
  <p:tag name="IGUANATEXSIZE" val="24"/>
  <p:tag name="IGUANATEXCURSOR" val="174"/>
  <p:tag name="TRANSPARENCY" val="True"/>
  <p:tag name="FILENAME" val=""/>
  <p:tag name="LATEXENGINEID" val="0"/>
  <p:tag name="TEMPFOLDER" val="c:\temp\"/>
  <p:tag name="LATEXFORMHEIGHT" val="312"/>
  <p:tag name="LATEXFORMWIDTH" val="617.25"/>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34.6457"/>
  <p:tag name="LATEXADDIN" val="\documentclass{article}&#10;\usepackage{amsmath}&#10;\pagestyle{empty}&#10;\begin{document}&#10;&#10;&#10;$$ L_{jet} = H_e - 2 S $$&#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62.2047"/>
  <p:tag name="ORIGINALWIDTH" val="1604.799"/>
  <p:tag name="LATEXADDIN" val="\documentclass{article}&#10;\usepackage{amsmath}&#10;\pagestyle{empty}&#10;\begin{document}&#10;&#10;$$ \frac{S}{W_{jet_{max}}}  =  \frac{H_e}{2L_{jet}} \frac{1}{\frac{\Pi_{jet_{exp}}}{1 - \Pi_{VCBaffle}}}$$&#10;&#10;\end{document}"/>
  <p:tag name="IGUANATEXSIZE" val="24"/>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335.958"/>
  <p:tag name="ORIGINALWIDTH" val="2692.913"/>
  <p:tag name="LATEXADDIN" val="\documentclass{article}&#10;\usepackage{amsmath}&#10;\pagestyle{empty}&#10;\begin{document}&#10;&#10;$$K = \left(\frac{S}{ \Pi_{jet_{exp}}L_{jet}\Pi_{VCBaffle}} \right)^2 \left( 1-\Pi_{VCBaffle} \right)^4$$&#10;&#10;\end{document}"/>
  <p:tag name="IGUANATEXSIZE" val="24"/>
  <p:tag name="IGUANATEXCURSOR" val="174"/>
  <p:tag name="TRANSPARENCY" val="True"/>
  <p:tag name="FILENAME" val=""/>
  <p:tag name="LATEXENGINEID" val="0"/>
  <p:tag name="TEMPFOLDER" val="c:\temp\"/>
  <p:tag name="LATEXFORMHEIGHT" val="312"/>
  <p:tag name="LATEXFORMWIDTH" val="617.25"/>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834.6457"/>
  <p:tag name="LATEXADDIN" val="\documentclass{article}&#10;\usepackage{amsmath}&#10;\pagestyle{empty}&#10;\begin{document}&#10;&#10;&#10;$$ L_{jet} = H_e - 2 S $$&#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664.4169"/>
  <p:tag name="LATEXADDIN" val="\documentclass{article}&#10;\usepackage{amsmath}&#10;\pagestyle{empty}&#10;\begin{document}&#10;&#10;&#10;$$ \Pi_{HS} = H/S $$&#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028.871"/>
  <p:tag name="LATEXADDIN" val="\documentclass{article}&#10;\usepackage{amsmath}&#10;\pagestyle{empty}&#10;\begin{document}&#10;&#10;$$ L_{jet} = (\Pi_{HS} - 2) S $$&#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33.6333"/>
  <p:tag name="LATEXADDIN" val="\documentclass{article}&#10;\usepackage{amsmath}&#10;\pagestyle{empty}&#10;\begin{document}&#10;&#10;$$\sum K \frac{V^2}{2g} = h_{Floc}$$&#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28.6464"/>
  <p:tag name="LATEXADDIN" val="\documentclass{article}&#10;\usepackage{amsmath}&#10;\pagestyle{empty}&#10;\begin{document}&#10;&#10;$$G_{CS} \theta = \frac{g h_{Floc}}{\nu G_{C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2 H_e \nu G_{CS}^2} \right)^\frac{1}{3}$$&#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207550</TotalTime>
  <Words>4960</Words>
  <Application>Microsoft Office PowerPoint</Application>
  <PresentationFormat>Widescreen</PresentationFormat>
  <Paragraphs>602</Paragraphs>
  <Slides>78</Slides>
  <Notes>45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1" baseType="lpstr">
      <vt:lpstr>Arial</vt:lpstr>
      <vt:lpstr>Book Antiqua</vt:lpstr>
      <vt:lpstr>Calibri</vt:lpstr>
      <vt:lpstr>Cambria Math</vt:lpstr>
      <vt:lpstr>Candara</vt:lpstr>
      <vt:lpstr>Century Gothic</vt:lpstr>
      <vt:lpstr>Helvetica Neue</vt:lpstr>
      <vt:lpstr>MT Extra</vt:lpstr>
      <vt:lpstr>Symbol</vt:lpstr>
      <vt:lpstr>Times New Roman</vt:lpstr>
      <vt:lpstr>Wingdings</vt:lpstr>
      <vt:lpstr>SWOT 2021</vt:lpstr>
      <vt:lpstr>Equation</vt:lpstr>
      <vt:lpstr>Flocculator Design</vt:lpstr>
      <vt:lpstr>Overview</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Why aren’t hydraulic flocculators used more often?</vt:lpstr>
      <vt:lpstr>AguaClara flocculator design continues to evolve rapidly</vt:lpstr>
      <vt:lpstr>Flocculator Geometry</vt:lpstr>
      <vt:lpstr>PowerPoint Presentation</vt:lpstr>
      <vt:lpstr>AguaClara Hydraulic Flocculation Model</vt:lpstr>
      <vt:lpstr>Floc model for viscous dominated collisions</vt:lpstr>
      <vt:lpstr>Overview</vt:lpstr>
      <vt:lpstr>Horizontal – Horizontal Flocculator for highest flows</vt:lpstr>
      <vt:lpstr>Horizontal – Vertical Flocculator for approximately 20 – 200 L/s</vt:lpstr>
      <vt:lpstr>Vertical – Horizontal Flocculator for approximately 0.5 – 20 L/s</vt:lpstr>
      <vt:lpstr>PowerPoint Presentation</vt:lpstr>
      <vt:lpstr>High Rate, Uniform Velocity Gradient, Plug flow, Hydraulic Flocculation</vt:lpstr>
      <vt:lpstr>Fluid deformation powered by turbulent kinetic energy and damped by viscosity</vt:lpstr>
      <vt:lpstr>Vena Contracta around a bend?</vt:lpstr>
      <vt:lpstr>Vena Contracta (PVC ) Conclusions </vt:lpstr>
      <vt:lpstr>Head Loss coefficient for a single Baffle</vt:lpstr>
      <vt:lpstr>Measurements from Hydraulic Flocculators Show Loss Coefficient &gt; 2.6</vt:lpstr>
      <vt:lpstr>Plane Jets:  Empirical Coefficients</vt:lpstr>
      <vt:lpstr>Jet Expansion Geometry for Baffles in Series</vt:lpstr>
      <vt:lpstr>Minor loss for baffles in series</vt:lpstr>
      <vt:lpstr>PowerPoint Presentation</vt:lpstr>
      <vt:lpstr>Flocculator Efficiency</vt:lpstr>
      <vt:lpstr>Less efficient for H_e∕S&gt;5</vt:lpstr>
      <vt:lpstr>Simplify flocculator design by designing for high efficiency</vt:lpstr>
      <vt:lpstr>Obstacles and He/S vs H/S</vt:lpstr>
      <vt:lpstr>Our Approach: Always efficient</vt:lpstr>
      <vt:lpstr>Collision Potential</vt:lpstr>
      <vt:lpstr>Unknowns</vt:lpstr>
      <vt:lpstr>Design Considerations</vt:lpstr>
      <vt:lpstr>More Design Considerations</vt:lpstr>
      <vt:lpstr>The Influence of GCS and GMax</vt:lpstr>
      <vt:lpstr>Possible constraints</vt:lpstr>
      <vt:lpstr>Two design approaches</vt:lpstr>
      <vt:lpstr>Bottom up Design Approach</vt:lpstr>
      <vt:lpstr>Top Down Design Approach (our choice)</vt:lpstr>
      <vt:lpstr>Key equations that we can use to design flocculators</vt:lpstr>
      <vt:lpstr>Energy use (head loss) in flocculation controls velocity gradient</vt:lpstr>
      <vt:lpstr>The design inputs for flocculation</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Maximum Flow for Vertical Flow Flocculators</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6763</cp:revision>
  <cp:lastPrinted>2017-10-01T14:51:00Z</cp:lastPrinted>
  <dcterms:created xsi:type="dcterms:W3CDTF">2009-05-27T15:44:15Z</dcterms:created>
  <dcterms:modified xsi:type="dcterms:W3CDTF">2022-01-13T15:59:03Z</dcterms:modified>
</cp:coreProperties>
</file>